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286" r:id="rId4"/>
  </p:sldMasterIdLst>
  <p:notesMasterIdLst>
    <p:notesMasterId r:id="rId37"/>
  </p:notesMasterIdLst>
  <p:handoutMasterIdLst>
    <p:handoutMasterId r:id="rId38"/>
  </p:handoutMasterIdLst>
  <p:sldIdLst>
    <p:sldId id="749" r:id="rId5"/>
    <p:sldId id="790" r:id="rId6"/>
    <p:sldId id="767" r:id="rId7"/>
    <p:sldId id="765" r:id="rId8"/>
    <p:sldId id="787" r:id="rId9"/>
    <p:sldId id="757" r:id="rId10"/>
    <p:sldId id="768" r:id="rId11"/>
    <p:sldId id="788" r:id="rId12"/>
    <p:sldId id="769" r:id="rId13"/>
    <p:sldId id="770" r:id="rId14"/>
    <p:sldId id="772" r:id="rId15"/>
    <p:sldId id="791" r:id="rId16"/>
    <p:sldId id="784" r:id="rId17"/>
    <p:sldId id="792" r:id="rId18"/>
    <p:sldId id="783" r:id="rId19"/>
    <p:sldId id="779" r:id="rId20"/>
    <p:sldId id="773" r:id="rId21"/>
    <p:sldId id="780" r:id="rId22"/>
    <p:sldId id="776" r:id="rId23"/>
    <p:sldId id="728" r:id="rId24"/>
    <p:sldId id="789" r:id="rId25"/>
    <p:sldId id="734" r:id="rId26"/>
    <p:sldId id="775" r:id="rId27"/>
    <p:sldId id="778" r:id="rId28"/>
    <p:sldId id="739" r:id="rId29"/>
    <p:sldId id="781" r:id="rId30"/>
    <p:sldId id="730" r:id="rId31"/>
    <p:sldId id="785" r:id="rId32"/>
    <p:sldId id="731" r:id="rId33"/>
    <p:sldId id="786" r:id="rId34"/>
    <p:sldId id="782" r:id="rId35"/>
    <p:sldId id="737" r:id="rId36"/>
  </p:sldIdLst>
  <p:sldSz cx="9144000" cy="6858000" type="screen4x3"/>
  <p:notesSz cx="6985000" cy="9271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bg1"/>
    </p:penClr>
  </p:showPr>
  <p:clrMru>
    <a:srgbClr val="002F80"/>
    <a:srgbClr val="003366"/>
    <a:srgbClr val="333333"/>
    <a:srgbClr val="000063"/>
    <a:srgbClr val="660033"/>
    <a:srgbClr val="990099"/>
    <a:srgbClr val="000000"/>
    <a:srgbClr val="FF00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44" autoAdjust="0"/>
    <p:restoredTop sz="82280" autoAdjust="0"/>
  </p:normalViewPr>
  <p:slideViewPr>
    <p:cSldViewPr>
      <p:cViewPr varScale="1">
        <p:scale>
          <a:sx n="66" d="100"/>
          <a:sy n="66" d="100"/>
        </p:scale>
        <p:origin x="-102" y="-102"/>
      </p:cViewPr>
      <p:guideLst>
        <p:guide orient="horz" pos="360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50" d="100"/>
          <a:sy n="50" d="100"/>
        </p:scale>
        <p:origin x="-1170" y="-72"/>
      </p:cViewPr>
      <p:guideLst>
        <p:guide orient="horz" pos="2920"/>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1863" y="4402138"/>
            <a:ext cx="5121275" cy="4171950"/>
          </a:xfrm>
          <a:prstGeom prst="rect">
            <a:avLst/>
          </a:prstGeom>
          <a:noFill/>
          <a:ln>
            <a:noFill/>
          </a:ln>
          <a:effectLst/>
          <a:extLst>
            <a:ext uri="{909E8E84-426E-40DD-AFC4-6F175D3DCCD1}"/>
            <a:ext uri="{91240B29-F687-4F45-9708-019B960494DF}"/>
            <a:ext uri="{AF507438-7753-43E0-B8FC-AC1667EBCBE1}"/>
          </a:extLst>
        </p:spPr>
        <p:txBody>
          <a:bodyPr vert="horz" wrap="square" lIns="91640" tIns="45819" rIns="91640" bIns="4581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963" name="Rectangle 3"/>
          <p:cNvSpPr>
            <a:spLocks noGrp="1" noRot="1" noChangeAspect="1" noChangeArrowheads="1" noTextEdit="1"/>
          </p:cNvSpPr>
          <p:nvPr>
            <p:ph type="sldImg" idx="2"/>
          </p:nvPr>
        </p:nvSpPr>
        <p:spPr bwMode="auto">
          <a:xfrm>
            <a:off x="1184275" y="700088"/>
            <a:ext cx="4618038" cy="3463925"/>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65138"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31863"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97000"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62138"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pPr defTabSz="912813"/>
            <a:r>
              <a:rPr lang="en-US" b="1" dirty="0" smtClean="0"/>
              <a:t>Organizations can modify and augment this briefing as needed.</a:t>
            </a:r>
          </a:p>
          <a:p>
            <a:pPr defTabSz="912813"/>
            <a:endParaRPr lang="en-US" dirty="0" smtClean="0"/>
          </a:p>
        </p:txBody>
      </p:sp>
      <p:sp>
        <p:nvSpPr>
          <p:cNvPr id="41988" name="Slide Number Placeholder 3"/>
          <p:cNvSpPr>
            <a:spLocks noGrp="1"/>
          </p:cNvSpPr>
          <p:nvPr>
            <p:ph type="sldNum" sz="quarter" idx="4294967295"/>
          </p:nvPr>
        </p:nvSpPr>
        <p:spPr bwMode="auto">
          <a:xfrm>
            <a:off x="3956050" y="8805863"/>
            <a:ext cx="3027363" cy="463550"/>
          </a:xfrm>
          <a:prstGeom prst="rect">
            <a:avLst/>
          </a:prstGeom>
          <a:noFill/>
          <a:ln>
            <a:miter lim="800000"/>
            <a:headEnd/>
            <a:tailEnd/>
          </a:ln>
        </p:spPr>
        <p:txBody>
          <a:bodyPr lIns="91294" tIns="45647" rIns="91294" bIns="45647"/>
          <a:lstStyle/>
          <a:p>
            <a:fld id="{7BAC06E2-79AD-490B-AE54-9696194694BA}"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Arial" charset="0"/>
              </a:rPr>
              <a:t>In any drill, assumptions and artificialities may be necessary to complete play in the time allotted and/or account for logistical limitations. Drill participants should accept that assumptions and artificialities are inherent in any drill and should not allow these considerations to negatively impact their participation. A full list of assumptions and artificialities is provided in the </a:t>
            </a:r>
            <a:r>
              <a:rPr lang="en-US" dirty="0" err="1" smtClean="0">
                <a:latin typeface="Arial" charset="0"/>
              </a:rPr>
              <a:t>ExPlan</a:t>
            </a:r>
            <a:r>
              <a:rPr lang="en-US" dirty="0" smtClean="0">
                <a:latin typeface="Arial" charset="0"/>
              </a:rPr>
              <a:t>. </a:t>
            </a:r>
          </a:p>
          <a:p>
            <a:endParaRPr lang="en-US" dirty="0" smtClean="0">
              <a:latin typeface="Arial" charset="0"/>
            </a:endParaRPr>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pPr>
              <a:defRPr/>
            </a:pPr>
            <a:fld id="{9702DEA0-4654-442B-8103-A73042D22AA8}" type="slidenum">
              <a:rPr lang="en-US" smtClean="0"/>
              <a:pPr>
                <a:defRPr/>
              </a:pPr>
              <a:t>17</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Arial" charset="0"/>
              </a:rPr>
              <a:t>In any drill, assumptions and artificialities may be necessary to complete play in the time allotted and/or account for logistical limitations. Drill participants should accept that assumptions and artificialities are inherent in any drill and should not allow these considerations to negatively impact their participation. A full list of assumptions and artificialities is provided in the </a:t>
            </a:r>
            <a:r>
              <a:rPr lang="en-US" dirty="0" err="1" smtClean="0">
                <a:latin typeface="Arial" charset="0"/>
              </a:rPr>
              <a:t>ExPlan</a:t>
            </a:r>
            <a:r>
              <a:rPr lang="en-US" dirty="0" smtClean="0">
                <a:latin typeface="Arial" charset="0"/>
              </a:rPr>
              <a:t>. </a:t>
            </a:r>
          </a:p>
          <a:p>
            <a:endParaRPr lang="en-US" dirty="0" smtClean="0">
              <a:latin typeface="Arial" charset="0"/>
            </a:endParaRPr>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pPr>
              <a:defRPr/>
            </a:pPr>
            <a:fld id="{9702DEA0-4654-442B-8103-A73042D22AA8}" type="slidenum">
              <a:rPr lang="en-US" smtClean="0"/>
              <a:pPr>
                <a:defRPr/>
              </a:pPr>
              <a:t>18</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49325" rtl="0" eaLnBrk="0" fontAlgn="base" latinLnBrk="0" hangingPunct="0">
              <a:lnSpc>
                <a:spcPct val="100000"/>
              </a:lnSpc>
              <a:spcBef>
                <a:spcPct val="30000"/>
              </a:spcBef>
              <a:spcAft>
                <a:spcPct val="0"/>
              </a:spcAft>
              <a:buClrTx/>
              <a:buSzTx/>
              <a:buFontTx/>
              <a:buNone/>
              <a:tabLst/>
              <a:defRPr/>
            </a:pPr>
            <a:r>
              <a:rPr lang="en-US" dirty="0" smtClean="0"/>
              <a:t>[Modify the badge colors or identification to be used accordingly. Note if there are special designators, such as a colored hat, for Drill Director, Lead Controller, Lead Evaluator, Actor Controller, Observer/Media/VIP Controller.]</a:t>
            </a:r>
          </a:p>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49325" rtl="0" eaLnBrk="0" fontAlgn="base" latinLnBrk="0" hangingPunct="0">
              <a:lnSpc>
                <a:spcPct val="100000"/>
              </a:lnSpc>
              <a:spcBef>
                <a:spcPct val="30000"/>
              </a:spcBef>
              <a:spcAft>
                <a:spcPct val="0"/>
              </a:spcAft>
              <a:buClrTx/>
              <a:buSzTx/>
              <a:buFontTx/>
              <a:buNone/>
              <a:tabLst/>
              <a:defRPr/>
            </a:pPr>
            <a:r>
              <a:rPr lang="en-US" dirty="0" smtClean="0"/>
              <a:t>Observers, media representatives, and VIPs may be present but are not permitted in drill play areas and should not talk to players; they will be escorted by a controller at all times</a:t>
            </a:r>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if the full Hot Wash will be preceded</a:t>
            </a:r>
            <a:r>
              <a:rPr lang="en-US" baseline="0" dirty="0" smtClean="0"/>
              <a:t> by smaller Hot Washes in each individual area of the CRC. </a:t>
            </a:r>
            <a:r>
              <a:rPr lang="en-US" dirty="0" smtClean="0"/>
              <a:t> </a:t>
            </a:r>
            <a:endParaRPr lang="en-US" dirty="0"/>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pPr>
              <a:defRPr/>
            </a:pPr>
            <a:fld id="{9702DEA0-4654-442B-8103-A73042D22AA8}" type="slidenum">
              <a:rPr lang="en-US" smtClean="0"/>
              <a:pPr>
                <a:defRPr/>
              </a:pPr>
              <a:t>24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Hot Wash and Participant</a:t>
            </a:r>
            <a:r>
              <a:rPr lang="en-US" baseline="0" dirty="0" smtClean="0"/>
              <a:t> Feedback Forms provide an o</a:t>
            </a:r>
            <a:r>
              <a:rPr lang="en-US" dirty="0" smtClean="0"/>
              <a:t>pportunity for players to express opinions about the drill and their own performance.</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pPr eaLnBrk="1" hangingPunct="1"/>
            <a:r>
              <a:rPr lang="en-US" dirty="0" smtClean="0"/>
              <a:t>[The first two bullets on parking and security</a:t>
            </a:r>
            <a:r>
              <a:rPr lang="en-US" baseline="0" dirty="0" smtClean="0"/>
              <a:t> assume that this briefing is being given before the drill, not on site. Delete if no longer relevant.]</a:t>
            </a:r>
            <a:endParaRPr lang="en-US" dirty="0" smtClean="0"/>
          </a:p>
        </p:txBody>
      </p:sp>
      <p:sp>
        <p:nvSpPr>
          <p:cNvPr id="51204" name="Slide Number Placeholder 3"/>
          <p:cNvSpPr>
            <a:spLocks noGrp="1"/>
          </p:cNvSpPr>
          <p:nvPr>
            <p:ph type="sldNum" sz="quarter" idx="5"/>
          </p:nvPr>
        </p:nvSpPr>
        <p:spPr>
          <a:xfrm>
            <a:off x="3956794" y="8806499"/>
            <a:ext cx="3026622" cy="462916"/>
          </a:xfrm>
          <a:prstGeom prst="rect">
            <a:avLst/>
          </a:prstGeom>
          <a:noFill/>
        </p:spPr>
        <p:txBody>
          <a:bodyPr lIns="91294" tIns="45647" rIns="91294" bIns="45647"/>
          <a:lstStyle/>
          <a:p>
            <a:fld id="{A5400B2A-C847-4D9B-AE95-7CA3EE94E18A}" type="slidenum">
              <a:rPr lang="en-US" smtClean="0"/>
              <a:pPr/>
              <a:t>31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xfrm>
            <a:off x="3956794" y="8806499"/>
            <a:ext cx="3026622" cy="462916"/>
          </a:xfrm>
          <a:prstGeom prst="rect">
            <a:avLst/>
          </a:prstGeom>
          <a:noFill/>
        </p:spPr>
        <p:txBody>
          <a:bodyPr lIns="91294" tIns="45647" rIns="91294" bIns="45647"/>
          <a:lstStyle/>
          <a:p>
            <a:fld id="{B0EAED1F-F7B5-4572-9FC7-3CD568C70DA5}" type="slidenum">
              <a:rPr lang="en-US" smtClean="0"/>
              <a:pPr/>
              <a:t>5</a:t>
            </a:fld>
            <a:endParaRPr lang="en-US" dirty="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marL="0" marR="0" indent="0" algn="l" defTabSz="949325" rtl="0" eaLnBrk="1" fontAlgn="base" latinLnBrk="0" hangingPunct="1">
              <a:lnSpc>
                <a:spcPct val="100000"/>
              </a:lnSpc>
              <a:spcBef>
                <a:spcPct val="30000"/>
              </a:spcBef>
              <a:spcAft>
                <a:spcPct val="0"/>
              </a:spcAft>
              <a:buClrTx/>
              <a:buSzTx/>
              <a:buFontTx/>
              <a:buNone/>
              <a:tabLst/>
              <a:defRPr/>
            </a:pPr>
            <a:r>
              <a:rPr lang="en-US" dirty="0" smtClean="0"/>
              <a:t>The purpose of the Player Briefing is to address drill parameters, individual roles and responsibilities, safety, security badges, and any remaining logistical exercise concerns or questions.</a:t>
            </a:r>
          </a:p>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56550" y="8805841"/>
            <a:ext cx="3026833" cy="463550"/>
          </a:xfrm>
          <a:prstGeom prst="rect">
            <a:avLst/>
          </a:prstGeom>
        </p:spPr>
        <p:txBody>
          <a:bodyPr lIns="92885" tIns="46442" rIns="92885" bIns="46442"/>
          <a:lstStyle/>
          <a:p>
            <a:fld id="{5FC84FED-3F94-4C44-A9A4-BE018A5079C7}" type="slidenum">
              <a:rPr lang="en-US" smtClean="0"/>
              <a:pPr/>
              <a:t>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[Identify any organizations participating</a:t>
            </a:r>
            <a:r>
              <a:rPr lang="en-US" baseline="0" dirty="0" smtClean="0"/>
              <a:t> that have a </a:t>
            </a:r>
            <a:r>
              <a:rPr lang="en-US" dirty="0" smtClean="0"/>
              <a:t>limited extent of play.]</a:t>
            </a:r>
            <a:endParaRPr lang="en-US" dirty="0"/>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pPr>
              <a:defRPr/>
            </a:pPr>
            <a:fld id="{9702DEA0-4654-442B-8103-A73042D22AA8}" type="slidenum">
              <a:rPr lang="en-US" smtClean="0"/>
              <a:pPr>
                <a:defRPr/>
              </a:pPr>
              <a:t>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2937">
              <a:defRPr/>
            </a:pPr>
            <a:r>
              <a:rPr lang="en-US" dirty="0" smtClean="0"/>
              <a:t>Core capabilities are the distinct critical elements necessary to achieve the National Preparedness Goal. During the drill design process, the Drill Planning Team selected drill objectives and them to core capabilities, as shown here.</a:t>
            </a:r>
            <a:r>
              <a:rPr lang="en-US" baseline="0" dirty="0" smtClean="0"/>
              <a:t> Evaluators will observe and document how drill objectives and capabilities are met through the players’ ability to complete critical tasks and meet capability targets, in accordance with plans, procedures, and protocols for the CRC. </a:t>
            </a:r>
            <a:endParaRPr lang="en-US" dirty="0" smtClean="0"/>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fld id="{5FC84FED-3F94-4C44-A9A4-BE018A5079C7}" type="slidenum">
              <a:rPr lang="en-US" smtClean="0"/>
              <a:pPr/>
              <a:t>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fld id="{5FC84FED-3F94-4C44-A9A4-BE018A5079C7}" type="slidenum">
              <a:rPr lang="en-US" smtClean="0"/>
              <a:pPr/>
              <a:t>10</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pPr>
              <a:defRPr/>
            </a:pPr>
            <a:fld id="{9702DEA0-4654-442B-8103-A73042D22AA8}" type="slidenum">
              <a:rPr lang="en-US" smtClean="0"/>
              <a:pPr>
                <a:defRPr/>
              </a:pPr>
              <a:t>13</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Times New Roman" pitchFamily="18" charset="0"/>
                <a:ea typeface="+mn-ea"/>
                <a:cs typeface="+mn-cs"/>
              </a:rPr>
              <a:t>Drill play assumes that the cards reflect actual instrument readings and are not necessarily an indication of the activity or specific isotopes on the skin. The derivation of specific instrument readings is not important, because the drill is designed to evaluate the performance of the monitoring staff and not the accuracy of the instruments.</a:t>
            </a:r>
          </a:p>
          <a:p>
            <a:endParaRPr lang="en-US" sz="1200" kern="1200" dirty="0" smtClean="0">
              <a:solidFill>
                <a:schemeClr val="tx1"/>
              </a:solidFill>
              <a:latin typeface="Times New Roman" pitchFamily="18" charset="0"/>
              <a:ea typeface="+mn-ea"/>
              <a:cs typeface="+mn-cs"/>
            </a:endParaRPr>
          </a:p>
          <a:p>
            <a:r>
              <a:rPr lang="en-US" sz="1200" kern="1200" dirty="0" smtClean="0">
                <a:solidFill>
                  <a:schemeClr val="tx1"/>
                </a:solidFill>
                <a:latin typeface="Times New Roman" pitchFamily="18" charset="0"/>
                <a:ea typeface="+mn-ea"/>
                <a:cs typeface="+mn-cs"/>
              </a:rPr>
              <a:t>To “earn” a reading, the players performing the monitoring must use their instruments correctly. Readings after decontamination will be based on the Radiological Controller’s observation of the decontamination technique and the expected level of effectiveness. </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pPr>
              <a:defRPr/>
            </a:pPr>
            <a:fld id="{9702DEA0-4654-442B-8103-A73042D22AA8}" type="slidenum">
              <a:rPr lang="en-US" smtClean="0"/>
              <a:pPr>
                <a:defRPr/>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 y="228600"/>
            <a:ext cx="7772400" cy="1143000"/>
          </a:xfrm>
        </p:spPr>
        <p:txBody>
          <a:bodyPr>
            <a:normAutofit/>
          </a:bodyPr>
          <a:lstStyle>
            <a:lvl1pPr algn="l">
              <a:defRPr sz="4200">
                <a:solidFill>
                  <a:srgbClr val="002F80"/>
                </a:solidFill>
                <a:latin typeface="Times New Roman" pitchFamily="18" charset="0"/>
                <a:cs typeface="Times New Roman"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320040" y="1371600"/>
            <a:ext cx="6400800" cy="1371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5DFF13A9-1037-4D5A-A349-B944681F0EB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tint val="75000"/>
                  </a:schemeClr>
                </a:solidFill>
                <a:latin typeface="Arial" pitchFamily="34" charset="0"/>
                <a:cs typeface="Arial" pitchFamily="34" charset="0"/>
              </a:defRPr>
            </a:lvl1pPr>
          </a:lstStyle>
          <a:p>
            <a:fld id="{5DFF13A9-1037-4D5A-A349-B944681F0EB5}" type="slidenum">
              <a:rPr lang="en-US" smtClean="0"/>
              <a:pPr/>
              <a:t>‹#›</a:t>
            </a:fld>
            <a:endParaRPr lang="en-US" dirty="0"/>
          </a:p>
        </p:txBody>
      </p:sp>
      <p:pic>
        <p:nvPicPr>
          <p:cNvPr id="5" name="Picture 5" descr="Your-Org-Logo"/>
          <p:cNvPicPr>
            <a:picLocks noChangeAspect="1" noChangeArrowheads="1"/>
          </p:cNvPicPr>
          <p:nvPr userDrawn="1"/>
        </p:nvPicPr>
        <p:blipFill>
          <a:blip r:embed="rId12" cstate="print">
            <a:extLst>
              <a:ext uri="{28A0092B-C50C-407E-A947-70E740481C1C}">
                <a14:useLocalDpi xmlns:a14="http://schemas.microsoft.com/office/drawing/2010/main" xmlns="" val="0"/>
              </a:ext>
            </a:extLst>
          </a:blip>
          <a:srcRect/>
          <a:stretch>
            <a:fillRect/>
          </a:stretch>
        </p:blipFill>
        <p:spPr bwMode="auto">
          <a:xfrm>
            <a:off x="457200" y="5867400"/>
            <a:ext cx="2362200" cy="885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87" r:id="rId1"/>
    <p:sldLayoutId id="2147484288" r:id="rId2"/>
    <p:sldLayoutId id="2147484289" r:id="rId3"/>
    <p:sldLayoutId id="2147484290" r:id="rId4"/>
    <p:sldLayoutId id="2147484291" r:id="rId5"/>
    <p:sldLayoutId id="2147484292" r:id="rId6"/>
    <p:sldLayoutId id="2147484293" r:id="rId7"/>
    <p:sldLayoutId id="2147484294" r:id="rId8"/>
    <p:sldLayoutId id="2147484295" r:id="rId9"/>
    <p:sldLayoutId id="2147484296" r:id="rId10"/>
  </p:sldLayoutIdLst>
  <p:hf hdr="0" ftr="0" dt="0"/>
  <p:txStyles>
    <p:titleStyle>
      <a:lvl1pPr algn="l" defTabSz="914400" rtl="0" eaLnBrk="1" latinLnBrk="0" hangingPunct="1">
        <a:spcBef>
          <a:spcPct val="0"/>
        </a:spcBef>
        <a:buNone/>
        <a:defRPr sz="4200" kern="1200">
          <a:solidFill>
            <a:srgbClr val="002F80"/>
          </a:solidFill>
          <a:latin typeface="Times New Roman" pitchFamily="18" charset="0"/>
          <a:ea typeface="+mj-ea"/>
          <a:cs typeface="Times New Roman" pitchFamily="18" charset="0"/>
        </a:defRPr>
      </a:lvl1pPr>
    </p:titleStyle>
    <p:bodyStyle>
      <a:lvl1pPr marL="2349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1pPr>
      <a:lvl2pPr marL="457200" indent="-234950" algn="l" defTabSz="914400" rtl="0" eaLnBrk="1" latinLnBrk="0" hangingPunct="1">
        <a:spcBef>
          <a:spcPct val="20000"/>
        </a:spcBef>
        <a:buFont typeface="Arial" pitchFamily="34" charset="0"/>
        <a:buChar char="–"/>
        <a:defRPr sz="2200" kern="1200">
          <a:solidFill>
            <a:srgbClr val="333333"/>
          </a:solidFill>
          <a:latin typeface="Arial" pitchFamily="34" charset="0"/>
          <a:ea typeface="+mn-ea"/>
          <a:cs typeface="Arial" pitchFamily="34" charset="0"/>
        </a:defRPr>
      </a:lvl2pPr>
      <a:lvl3pPr marL="6921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3pPr>
      <a:lvl4pPr marL="914400" indent="-234950" algn="l" defTabSz="914400" rtl="0" eaLnBrk="1" latinLnBrk="0" hangingPunct="1">
        <a:spcBef>
          <a:spcPct val="20000"/>
        </a:spcBef>
        <a:buFont typeface="Arial" pitchFamily="34" charset="0"/>
        <a:buChar char="–"/>
        <a:defRPr sz="2000" kern="1200">
          <a:solidFill>
            <a:srgbClr val="333333"/>
          </a:solidFill>
          <a:latin typeface="Arial" pitchFamily="34" charset="0"/>
          <a:ea typeface="+mn-ea"/>
          <a:cs typeface="Arial" pitchFamily="34" charset="0"/>
        </a:defRPr>
      </a:lvl4pPr>
      <a:lvl5pPr marL="1149350" indent="-23495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F80"/>
        </a:solidFill>
        <a:effectLst/>
      </p:bgPr>
    </p:bg>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solidFill>
                  <a:schemeClr val="bg1"/>
                </a:solidFill>
              </a:rPr>
              <a:t>Directions for This Template</a:t>
            </a:r>
          </a:p>
        </p:txBody>
      </p:sp>
      <p:sp>
        <p:nvSpPr>
          <p:cNvPr id="13315" name="Content Placeholder 2"/>
          <p:cNvSpPr>
            <a:spLocks noGrp="1"/>
          </p:cNvSpPr>
          <p:nvPr>
            <p:ph idx="1"/>
          </p:nvPr>
        </p:nvSpPr>
        <p:spPr bwMode="auto">
          <a:xfrm>
            <a:off x="457200" y="16002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a:buClr>
                <a:schemeClr val="bg1"/>
              </a:buClr>
            </a:pPr>
            <a:r>
              <a:rPr lang="en-US" dirty="0" smtClean="0">
                <a:solidFill>
                  <a:schemeClr val="bg1"/>
                </a:solidFill>
              </a:rPr>
              <a:t>Use the Slide Master to make universal changes to the presentation, including inserting your organization’s logo</a:t>
            </a:r>
          </a:p>
          <a:p>
            <a:pPr lvl="1">
              <a:buClr>
                <a:schemeClr val="bg1"/>
              </a:buClr>
              <a:buFont typeface="Arial" charset="0"/>
              <a:buChar char="‒"/>
            </a:pPr>
            <a:r>
              <a:rPr lang="en-US" dirty="0" smtClean="0">
                <a:solidFill>
                  <a:schemeClr val="bg1"/>
                </a:solidFill>
              </a:rPr>
              <a:t>“View” tab &gt; “Slide Master”</a:t>
            </a:r>
          </a:p>
          <a:p>
            <a:pPr>
              <a:buClr>
                <a:schemeClr val="bg1"/>
              </a:buClr>
            </a:pPr>
            <a:r>
              <a:rPr lang="en-US" dirty="0" smtClean="0">
                <a:solidFill>
                  <a:schemeClr val="bg1"/>
                </a:solidFill>
              </a:rPr>
              <a:t>Replace placeholders (indicated by brackets [ ]) with information specific to your drill</a:t>
            </a:r>
          </a:p>
          <a:p>
            <a:pPr>
              <a:buClr>
                <a:schemeClr val="bg1"/>
              </a:buClr>
            </a:pPr>
            <a:r>
              <a:rPr lang="en-US" dirty="0" smtClean="0">
                <a:solidFill>
                  <a:schemeClr val="bg1"/>
                </a:solidFill>
              </a:rPr>
              <a:t>Delete any slides that are not relevant for your drill</a:t>
            </a:r>
          </a:p>
          <a:p>
            <a:pPr>
              <a:buClr>
                <a:schemeClr val="bg1"/>
              </a:buClr>
            </a:pPr>
            <a:r>
              <a:rPr lang="en-US" dirty="0" smtClean="0">
                <a:solidFill>
                  <a:schemeClr val="bg1"/>
                </a:solidFill>
              </a:rPr>
              <a:t>Font size should not be smaller than 22pt</a:t>
            </a:r>
          </a:p>
          <a:p>
            <a:pPr algn="r">
              <a:buClr>
                <a:schemeClr val="bg1"/>
              </a:buClr>
              <a:buNone/>
            </a:pPr>
            <a:endParaRPr lang="en-US" dirty="0" smtClean="0">
              <a:solidFill>
                <a:schemeClr val="bg1"/>
              </a:solidFill>
            </a:endParaRPr>
          </a:p>
          <a:p>
            <a:pPr>
              <a:buClr>
                <a:schemeClr val="bg1"/>
              </a:buClr>
            </a:pPr>
            <a:endParaRPr lang="en-US" dirty="0" smtClean="0">
              <a:solidFill>
                <a:schemeClr val="bg1"/>
              </a:solidFill>
            </a:endParaRPr>
          </a:p>
          <a:p>
            <a:pPr lvl="1">
              <a:buClr>
                <a:srgbClr val="999999"/>
              </a:buClr>
              <a:buFont typeface="Arial" charset="0"/>
              <a:buChar char="‒"/>
            </a:pPr>
            <a:endParaRPr lang="en-US" dirty="0" smtClean="0">
              <a:solidFill>
                <a:srgbClr val="999999"/>
              </a:solidFill>
            </a:endParaRPr>
          </a:p>
        </p:txBody>
      </p:sp>
      <p:sp>
        <p:nvSpPr>
          <p:cNvPr id="13316" name="Slide Number Placeholder 3"/>
          <p:cNvSpPr>
            <a:spLocks noGrp="1"/>
          </p:cNvSpPr>
          <p:nvPr>
            <p:ph type="sldNum" sz="quarter" idx="12"/>
          </p:nvPr>
        </p:nvSpPr>
        <p:spPr>
          <a:noFill/>
          <a:ln>
            <a:miter lim="800000"/>
            <a:headEnd/>
            <a:tailEnd/>
          </a:ln>
        </p:spPr>
        <p:txBody>
          <a:bodyPr/>
          <a:lstStyle/>
          <a:p>
            <a:fld id="{F1CA1A14-F6C5-408E-A791-E47F1D26A788}" type="slidenum">
              <a:rPr lang="en-US" smtClean="0"/>
              <a:pPr/>
              <a:t>1</a:t>
            </a:fld>
            <a:endParaRPr lang="en-US" smtClean="0"/>
          </a:p>
        </p:txBody>
      </p:sp>
    </p:spTree>
  </p:cSld>
  <p:clrMapOvr>
    <a:masterClrMapping/>
  </p:clrMapOvr>
  <p:transition advTm="8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 and Core Capabilities (cont.)</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4: Provide psychosocial support and screen and provide referral for medical needs to sick and injured presenting at the CRC. </a:t>
            </a:r>
          </a:p>
          <a:p>
            <a:pPr lvl="1"/>
            <a:r>
              <a:rPr lang="en-US" dirty="0" smtClean="0">
                <a:solidFill>
                  <a:schemeClr val="tx1"/>
                </a:solidFill>
              </a:rPr>
              <a:t>Aligns to: Public Health and Medical Services</a:t>
            </a:r>
          </a:p>
          <a:p>
            <a:r>
              <a:rPr lang="en-US" dirty="0" smtClean="0">
                <a:solidFill>
                  <a:schemeClr val="tx1"/>
                </a:solidFill>
              </a:rPr>
              <a:t>Objective 5: Address the communication and information issues related to the operation of the CRC. </a:t>
            </a:r>
          </a:p>
          <a:p>
            <a:pPr lvl="1"/>
            <a:r>
              <a:rPr lang="en-US" dirty="0" smtClean="0">
                <a:solidFill>
                  <a:schemeClr val="tx1"/>
                </a:solidFill>
              </a:rPr>
              <a:t>Aligns to: Public Information and Warning</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p:cNvSpPr>
            <a:spLocks noGrp="1" noChangeArrowheads="1"/>
          </p:cNvSpPr>
          <p:nvPr>
            <p:ph type="title"/>
          </p:nvPr>
        </p:nvSpPr>
        <p:spPr/>
        <p:txBody>
          <a:bodyPr>
            <a:normAutofit/>
          </a:bodyPr>
          <a:lstStyle/>
          <a:p>
            <a:pPr eaLnBrk="1" hangingPunct="1"/>
            <a:r>
              <a:rPr lang="en-US" dirty="0" smtClean="0"/>
              <a:t>General Drill Concept</a:t>
            </a:r>
          </a:p>
        </p:txBody>
      </p:sp>
      <p:sp>
        <p:nvSpPr>
          <p:cNvPr id="15364" name="Content Placeholder 4"/>
          <p:cNvSpPr>
            <a:spLocks noGrp="1"/>
          </p:cNvSpPr>
          <p:nvPr>
            <p:ph idx="1"/>
          </p:nvPr>
        </p:nvSpPr>
        <p:spPr>
          <a:xfrm>
            <a:off x="457200" y="1600200"/>
            <a:ext cx="8001000" cy="3886200"/>
          </a:xfrm>
        </p:spPr>
        <p:txBody>
          <a:bodyPr>
            <a:normAutofit/>
          </a:bodyPr>
          <a:lstStyle/>
          <a:p>
            <a:pPr>
              <a:spcBef>
                <a:spcPts val="675"/>
              </a:spcBef>
            </a:pPr>
            <a:r>
              <a:rPr lang="en-US" dirty="0" smtClean="0"/>
              <a:t>Drill covers activities at the CRC once it has been activated, set up, and staffed</a:t>
            </a:r>
          </a:p>
          <a:p>
            <a:pPr>
              <a:spcBef>
                <a:spcPts val="675"/>
              </a:spcBef>
            </a:pPr>
            <a:r>
              <a:rPr lang="en-US" dirty="0" smtClean="0"/>
              <a:t>Play begins immediately before the arrival of the first actors</a:t>
            </a:r>
          </a:p>
          <a:p>
            <a:pPr>
              <a:spcBef>
                <a:spcPts val="675"/>
              </a:spcBef>
            </a:pPr>
            <a:r>
              <a:rPr lang="en-US" dirty="0" smtClean="0"/>
              <a:t>Play will generally be driven by the numbers and characteristics of members of the public visiting the CRC. These will be played by volunteer actors who will each have (1) an Actor Card and (2) a Contamination Card</a:t>
            </a:r>
          </a:p>
        </p:txBody>
      </p:sp>
      <p:sp>
        <p:nvSpPr>
          <p:cNvPr id="15362" name="Rectangle 4"/>
          <p:cNvSpPr>
            <a:spLocks noGrp="1" noChangeArrowheads="1"/>
          </p:cNvSpPr>
          <p:nvPr>
            <p:ph type="sldNum" sz="quarter" idx="12"/>
          </p:nvPr>
        </p:nvSpPr>
        <p:spPr>
          <a:noFill/>
        </p:spPr>
        <p:txBody>
          <a:bodyPr/>
          <a:lstStyle/>
          <a:p>
            <a:fld id="{FE345297-4E8E-4131-A004-283E14212AB9}" type="slidenum">
              <a:rPr lang="en-US" smtClean="0"/>
              <a:pPr/>
              <a:t>11</a:t>
            </a:fld>
            <a:endParaRPr lang="en-US"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p:cNvSpPr>
            <a:spLocks noGrp="1" noChangeArrowheads="1"/>
          </p:cNvSpPr>
          <p:nvPr>
            <p:ph type="title"/>
          </p:nvPr>
        </p:nvSpPr>
        <p:spPr/>
        <p:txBody>
          <a:bodyPr>
            <a:normAutofit/>
          </a:bodyPr>
          <a:lstStyle/>
          <a:p>
            <a:pPr eaLnBrk="1" hangingPunct="1"/>
            <a:r>
              <a:rPr lang="en-US" dirty="0" smtClean="0"/>
              <a:t>General Drill Concept (cont.)</a:t>
            </a:r>
          </a:p>
        </p:txBody>
      </p:sp>
      <p:sp>
        <p:nvSpPr>
          <p:cNvPr id="15364" name="Content Placeholder 4"/>
          <p:cNvSpPr>
            <a:spLocks noGrp="1"/>
          </p:cNvSpPr>
          <p:nvPr>
            <p:ph idx="1"/>
          </p:nvPr>
        </p:nvSpPr>
        <p:spPr>
          <a:xfrm>
            <a:off x="457200" y="1524000"/>
            <a:ext cx="8382000" cy="4343400"/>
          </a:xfrm>
        </p:spPr>
        <p:txBody>
          <a:bodyPr>
            <a:normAutofit/>
          </a:bodyPr>
          <a:lstStyle/>
          <a:p>
            <a:pPr>
              <a:spcBef>
                <a:spcPts val="675"/>
              </a:spcBef>
            </a:pPr>
            <a:r>
              <a:rPr lang="en-US" dirty="0" smtClean="0"/>
              <a:t>Each actor will play out the role on his/her Actor Card </a:t>
            </a:r>
            <a:r>
              <a:rPr lang="en-US" u="sng" dirty="0" smtClean="0"/>
              <a:t>without showing you the card</a:t>
            </a:r>
          </a:p>
          <a:p>
            <a:pPr lvl="1">
              <a:spcBef>
                <a:spcPts val="675"/>
              </a:spcBef>
            </a:pPr>
            <a:r>
              <a:rPr lang="en-US" dirty="0" smtClean="0"/>
              <a:t>Actor Cards include information about age, gender, etc. as well as any special needs, characteristics, symptoms, or behaviors (e.g., people who do not speak English, have a disability, are children, are upset</a:t>
            </a:r>
            <a:r>
              <a:rPr lang="en-US" dirty="0" smtClean="0"/>
              <a:t>) </a:t>
            </a:r>
          </a:p>
          <a:p>
            <a:pPr lvl="1">
              <a:spcBef>
                <a:spcPts val="675"/>
              </a:spcBef>
            </a:pPr>
            <a:r>
              <a:rPr lang="en-US" dirty="0" smtClean="0"/>
              <a:t>Players </a:t>
            </a:r>
            <a:r>
              <a:rPr lang="en-US" dirty="0" smtClean="0"/>
              <a:t>do not see what is on the Actor </a:t>
            </a:r>
            <a:r>
              <a:rPr lang="en-US" dirty="0" smtClean="0"/>
              <a:t>Card</a:t>
            </a:r>
            <a:endParaRPr lang="en-US" dirty="0" smtClean="0"/>
          </a:p>
        </p:txBody>
      </p:sp>
      <p:sp>
        <p:nvSpPr>
          <p:cNvPr id="15362" name="Rectangle 4"/>
          <p:cNvSpPr>
            <a:spLocks noGrp="1" noChangeArrowheads="1"/>
          </p:cNvSpPr>
          <p:nvPr>
            <p:ph type="sldNum" sz="quarter" idx="12"/>
          </p:nvPr>
        </p:nvSpPr>
        <p:spPr>
          <a:noFill/>
        </p:spPr>
        <p:txBody>
          <a:bodyPr/>
          <a:lstStyle/>
          <a:p>
            <a:fld id="{FE345297-4E8E-4131-A004-283E14212AB9}" type="slidenum">
              <a:rPr lang="en-US" smtClean="0"/>
              <a:pPr/>
              <a:t>12</a:t>
            </a:fld>
            <a:endParaRPr lang="en-US"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a:bodyPr>
          <a:lstStyle/>
          <a:p>
            <a:pPr eaLnBrk="1" hangingPunct="1">
              <a:lnSpc>
                <a:spcPct val="90000"/>
              </a:lnSpc>
            </a:pPr>
            <a:r>
              <a:rPr lang="en-US" dirty="0" smtClean="0"/>
              <a:t>Sample Actor Card</a:t>
            </a:r>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13</a:t>
            </a:fld>
            <a:endParaRPr lang="en-US" dirty="0" smtClean="0"/>
          </a:p>
        </p:txBody>
      </p:sp>
      <p:pic>
        <p:nvPicPr>
          <p:cNvPr id="6" name="Picture 5" descr="actor card.jpg"/>
          <p:cNvPicPr>
            <a:picLocks noChangeAspect="1"/>
          </p:cNvPicPr>
          <p:nvPr/>
        </p:nvPicPr>
        <p:blipFill>
          <a:blip r:embed="rId3" cstate="print"/>
          <a:stretch>
            <a:fillRect/>
          </a:stretch>
        </p:blipFill>
        <p:spPr>
          <a:xfrm>
            <a:off x="1600200" y="1143000"/>
            <a:ext cx="6172200" cy="4629150"/>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p:cNvSpPr>
            <a:spLocks noGrp="1" noChangeArrowheads="1"/>
          </p:cNvSpPr>
          <p:nvPr>
            <p:ph type="title"/>
          </p:nvPr>
        </p:nvSpPr>
        <p:spPr/>
        <p:txBody>
          <a:bodyPr>
            <a:normAutofit/>
          </a:bodyPr>
          <a:lstStyle/>
          <a:p>
            <a:pPr eaLnBrk="1" hangingPunct="1"/>
            <a:r>
              <a:rPr lang="en-US" dirty="0" smtClean="0"/>
              <a:t>General Drill Concept (cont.)</a:t>
            </a:r>
          </a:p>
        </p:txBody>
      </p:sp>
      <p:sp>
        <p:nvSpPr>
          <p:cNvPr id="15364" name="Content Placeholder 4"/>
          <p:cNvSpPr>
            <a:spLocks noGrp="1"/>
          </p:cNvSpPr>
          <p:nvPr>
            <p:ph idx="1"/>
          </p:nvPr>
        </p:nvSpPr>
        <p:spPr>
          <a:xfrm>
            <a:off x="457200" y="1524000"/>
            <a:ext cx="8382000" cy="4343400"/>
          </a:xfrm>
        </p:spPr>
        <p:txBody>
          <a:bodyPr>
            <a:normAutofit/>
          </a:bodyPr>
          <a:lstStyle/>
          <a:p>
            <a:pPr>
              <a:spcBef>
                <a:spcPts val="675"/>
              </a:spcBef>
            </a:pPr>
            <a:r>
              <a:rPr lang="en-US" dirty="0" smtClean="0"/>
              <a:t>Each </a:t>
            </a:r>
            <a:r>
              <a:rPr lang="en-US" dirty="0" smtClean="0"/>
              <a:t>actor will also have a Contamination Card with information about a person’s level of contamination, if </a:t>
            </a:r>
            <a:r>
              <a:rPr lang="en-US" dirty="0" smtClean="0"/>
              <a:t>any </a:t>
            </a:r>
          </a:p>
          <a:p>
            <a:pPr lvl="1">
              <a:spcBef>
                <a:spcPts val="675"/>
              </a:spcBef>
            </a:pPr>
            <a:r>
              <a:rPr lang="en-US" dirty="0" smtClean="0"/>
              <a:t>Actors </a:t>
            </a:r>
            <a:r>
              <a:rPr lang="en-US" dirty="0" smtClean="0"/>
              <a:t>will hand these cards to the Radiological Controller </a:t>
            </a:r>
            <a:r>
              <a:rPr lang="en-US" dirty="0" smtClean="0"/>
              <a:t>assigned to each radiation monitoring lane </a:t>
            </a:r>
          </a:p>
          <a:p>
            <a:pPr lvl="2">
              <a:spcBef>
                <a:spcPts val="675"/>
              </a:spcBef>
            </a:pPr>
            <a:r>
              <a:rPr lang="en-US" dirty="0" smtClean="0"/>
              <a:t>Contamination Screening Station </a:t>
            </a:r>
          </a:p>
          <a:p>
            <a:pPr lvl="2">
              <a:spcBef>
                <a:spcPts val="675"/>
              </a:spcBef>
            </a:pPr>
            <a:r>
              <a:rPr lang="en-US" dirty="0" smtClean="0"/>
              <a:t>Decontamination Station</a:t>
            </a:r>
          </a:p>
          <a:p>
            <a:pPr lvl="1">
              <a:spcBef>
                <a:spcPts val="675"/>
              </a:spcBef>
            </a:pPr>
            <a:r>
              <a:rPr lang="en-US" dirty="0" smtClean="0"/>
              <a:t>The Radiological Controller will observe the technique of players performing the monitoring and provide a simulated meter reading verbally when it is earned</a:t>
            </a:r>
          </a:p>
          <a:p>
            <a:pPr lvl="1">
              <a:spcBef>
                <a:spcPts val="675"/>
              </a:spcBef>
            </a:pPr>
            <a:r>
              <a:rPr lang="en-US" dirty="0" smtClean="0"/>
              <a:t>If the reading is “as read,” the players must record the levels they are actually reading on their instruments</a:t>
            </a:r>
          </a:p>
          <a:p>
            <a:pPr lvl="1">
              <a:spcBef>
                <a:spcPts val="675"/>
              </a:spcBef>
            </a:pPr>
            <a:endParaRPr lang="en-US" dirty="0" smtClean="0"/>
          </a:p>
        </p:txBody>
      </p:sp>
      <p:sp>
        <p:nvSpPr>
          <p:cNvPr id="15362" name="Rectangle 4"/>
          <p:cNvSpPr>
            <a:spLocks noGrp="1" noChangeArrowheads="1"/>
          </p:cNvSpPr>
          <p:nvPr>
            <p:ph type="sldNum" sz="quarter" idx="12"/>
          </p:nvPr>
        </p:nvSpPr>
        <p:spPr>
          <a:noFill/>
        </p:spPr>
        <p:txBody>
          <a:bodyPr/>
          <a:lstStyle/>
          <a:p>
            <a:fld id="{FE345297-4E8E-4131-A004-283E14212AB9}" type="slidenum">
              <a:rPr lang="en-US" smtClean="0"/>
              <a:pPr/>
              <a:t>14</a:t>
            </a:fld>
            <a:endParaRPr lang="en-US"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a:bodyPr>
          <a:lstStyle/>
          <a:p>
            <a:pPr eaLnBrk="1" hangingPunct="1">
              <a:lnSpc>
                <a:spcPct val="90000"/>
              </a:lnSpc>
            </a:pPr>
            <a:r>
              <a:rPr lang="en-US" dirty="0" smtClean="0"/>
              <a:t>Sample Contamination Card</a:t>
            </a:r>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15</a:t>
            </a:fld>
            <a:endParaRPr lang="en-US" dirty="0" smtClean="0"/>
          </a:p>
        </p:txBody>
      </p:sp>
      <p:pic>
        <p:nvPicPr>
          <p:cNvPr id="5" name="Picture 4"/>
          <p:cNvPicPr/>
          <p:nvPr/>
        </p:nvPicPr>
        <p:blipFill rotWithShape="1">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b="52027"/>
          <a:stretch/>
        </p:blipFill>
        <p:spPr bwMode="auto">
          <a:xfrm rot="10800000">
            <a:off x="1600200" y="1676400"/>
            <a:ext cx="2819400" cy="3333750"/>
          </a:xfrm>
          <a:prstGeom prst="rect">
            <a:avLst/>
          </a:prstGeom>
          <a:noFill/>
          <a:ln w="9525">
            <a:solidFill>
              <a:schemeClr val="tx1"/>
            </a:solidFill>
            <a:miter lim="800000"/>
            <a:headEnd/>
            <a:tailEnd/>
          </a:ln>
          <a:extLst>
            <a:ext uri="{53640926-AAD7-44D8-BBD7-CCE9431645EC}">
              <a14:shadowObscured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a:ext>
          </a:extLst>
        </p:spPr>
      </p:pic>
      <p:pic>
        <p:nvPicPr>
          <p:cNvPr id="7" name="Picture 6"/>
          <p:cNvPicPr/>
          <p:nvPr/>
        </p:nvPicPr>
        <p:blipFill rotWithShape="1">
          <a:blip r:embed="rId4"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t="49217"/>
          <a:stretch/>
        </p:blipFill>
        <p:spPr bwMode="auto">
          <a:xfrm>
            <a:off x="4800600" y="1676400"/>
            <a:ext cx="2819400" cy="3331210"/>
          </a:xfrm>
          <a:prstGeom prst="rect">
            <a:avLst/>
          </a:prstGeom>
          <a:noFill/>
          <a:ln w="9525">
            <a:solidFill>
              <a:schemeClr val="tx1"/>
            </a:solidFill>
            <a:miter lim="800000"/>
            <a:headEnd/>
            <a:tailEnd/>
          </a:ln>
          <a:extLst>
            <a:ext uri="{53640926-AAD7-44D8-BBD7-CCE9431645EC}">
              <a14:shadowObscured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p:cNvSpPr>
            <a:spLocks noGrp="1" noChangeArrowheads="1"/>
          </p:cNvSpPr>
          <p:nvPr>
            <p:ph type="title"/>
          </p:nvPr>
        </p:nvSpPr>
        <p:spPr/>
        <p:txBody>
          <a:bodyPr>
            <a:normAutofit/>
          </a:bodyPr>
          <a:lstStyle/>
          <a:p>
            <a:pPr eaLnBrk="1" hangingPunct="1"/>
            <a:r>
              <a:rPr lang="en-US" dirty="0" smtClean="0"/>
              <a:t>General Drill Concept (cont.)</a:t>
            </a:r>
          </a:p>
        </p:txBody>
      </p:sp>
      <p:sp>
        <p:nvSpPr>
          <p:cNvPr id="15364" name="Content Placeholder 4"/>
          <p:cNvSpPr>
            <a:spLocks noGrp="1"/>
          </p:cNvSpPr>
          <p:nvPr>
            <p:ph idx="1"/>
          </p:nvPr>
        </p:nvSpPr>
        <p:spPr/>
        <p:txBody>
          <a:bodyPr>
            <a:normAutofit/>
          </a:bodyPr>
          <a:lstStyle/>
          <a:p>
            <a:pPr>
              <a:spcBef>
                <a:spcPts val="675"/>
              </a:spcBef>
            </a:pPr>
            <a:r>
              <a:rPr lang="en-US" dirty="0" smtClean="0"/>
              <a:t>Depending on the size of the drill, actors may be asked to go through the CRC multiple times in different roles</a:t>
            </a:r>
          </a:p>
          <a:p>
            <a:pPr>
              <a:spcBef>
                <a:spcPts val="675"/>
              </a:spcBef>
            </a:pPr>
            <a:r>
              <a:rPr lang="en-US" dirty="0" smtClean="0"/>
              <a:t>Players implement actions as they would in real life within the confines of the CRC</a:t>
            </a:r>
          </a:p>
          <a:p>
            <a:r>
              <a:rPr lang="en-US" dirty="0" smtClean="0"/>
              <a:t>Controllers may call for a “time out” in his or her area to provide clarification or training to players for a critical action [delete if not applicable]</a:t>
            </a:r>
          </a:p>
          <a:p>
            <a:r>
              <a:rPr lang="en-US" dirty="0" smtClean="0"/>
              <a:t>[Otherwise,] controllers and evaluators will not prompt player actions</a:t>
            </a:r>
          </a:p>
        </p:txBody>
      </p:sp>
      <p:sp>
        <p:nvSpPr>
          <p:cNvPr id="15362" name="Rectangle 4"/>
          <p:cNvSpPr>
            <a:spLocks noGrp="1" noChangeArrowheads="1"/>
          </p:cNvSpPr>
          <p:nvPr>
            <p:ph type="sldNum" sz="quarter" idx="12"/>
          </p:nvPr>
        </p:nvSpPr>
        <p:spPr>
          <a:noFill/>
        </p:spPr>
        <p:txBody>
          <a:bodyPr/>
          <a:lstStyle/>
          <a:p>
            <a:fld id="{FE345297-4E8E-4131-A004-283E14212AB9}" type="slidenum">
              <a:rPr lang="en-US" smtClean="0"/>
              <a:pPr/>
              <a:t>16</a:t>
            </a:fld>
            <a:endParaRPr lang="en-US"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8"/>
          <p:cNvSpPr>
            <a:spLocks noGrp="1" noChangeArrowheads="1"/>
          </p:cNvSpPr>
          <p:nvPr>
            <p:ph type="title"/>
          </p:nvPr>
        </p:nvSpPr>
        <p:spPr/>
        <p:txBody>
          <a:bodyPr>
            <a:normAutofit/>
          </a:bodyPr>
          <a:lstStyle/>
          <a:p>
            <a:pPr eaLnBrk="1" hangingPunct="1"/>
            <a:r>
              <a:rPr lang="en-US" dirty="0" smtClean="0"/>
              <a:t>Drill Assumptions and Artificialities</a:t>
            </a:r>
          </a:p>
        </p:txBody>
      </p:sp>
      <p:sp>
        <p:nvSpPr>
          <p:cNvPr id="14340" name="Content Placeholder 4"/>
          <p:cNvSpPr>
            <a:spLocks noGrp="1"/>
          </p:cNvSpPr>
          <p:nvPr>
            <p:ph idx="1"/>
          </p:nvPr>
        </p:nvSpPr>
        <p:spPr>
          <a:xfrm>
            <a:off x="457200" y="1401762"/>
            <a:ext cx="8382000" cy="4389438"/>
          </a:xfrm>
        </p:spPr>
        <p:txBody>
          <a:bodyPr>
            <a:normAutofit/>
          </a:bodyPr>
          <a:lstStyle/>
          <a:p>
            <a:r>
              <a:rPr lang="en-US" dirty="0" smtClean="0"/>
              <a:t>The drill scenario and events, including simulations, are plausible, and results occur as they are presented</a:t>
            </a:r>
          </a:p>
          <a:p>
            <a:pPr>
              <a:spcBef>
                <a:spcPts val="675"/>
              </a:spcBef>
            </a:pPr>
            <a:r>
              <a:rPr lang="en-US" dirty="0" smtClean="0"/>
              <a:t>Play is restricted to the delineated areas surrounding drill site</a:t>
            </a:r>
          </a:p>
          <a:p>
            <a:pPr>
              <a:spcBef>
                <a:spcPts val="675"/>
              </a:spcBef>
            </a:pPr>
            <a:r>
              <a:rPr lang="en-US" dirty="0" smtClean="0"/>
              <a:t>The </a:t>
            </a:r>
            <a:r>
              <a:rPr lang="en-US" dirty="0" err="1" smtClean="0"/>
              <a:t>SimCell</a:t>
            </a:r>
            <a:r>
              <a:rPr lang="en-US" dirty="0" smtClean="0"/>
              <a:t> will simulate nonparticipating individuals and organizations; to reach them [describe]</a:t>
            </a:r>
          </a:p>
          <a:p>
            <a:pPr>
              <a:spcBef>
                <a:spcPts val="675"/>
              </a:spcBef>
            </a:pPr>
            <a:r>
              <a:rPr lang="en-US" dirty="0" smtClean="0"/>
              <a:t>Decontamination through showering will be simulated</a:t>
            </a:r>
          </a:p>
          <a:p>
            <a:pPr>
              <a:spcBef>
                <a:spcPts val="675"/>
              </a:spcBef>
            </a:pPr>
            <a:r>
              <a:rPr lang="en-US" dirty="0" smtClean="0"/>
              <a:t>Radiation detection equipment should be used according to procedure, but readings will be determined from the Contamination Cards</a:t>
            </a:r>
          </a:p>
          <a:p>
            <a:pPr>
              <a:spcBef>
                <a:spcPts val="675"/>
              </a:spcBef>
            </a:pPr>
            <a:endParaRPr lang="en-US" dirty="0" smtClean="0"/>
          </a:p>
        </p:txBody>
      </p:sp>
      <p:sp>
        <p:nvSpPr>
          <p:cNvPr id="14338" name="Rectangle 4"/>
          <p:cNvSpPr>
            <a:spLocks noGrp="1" noChangeArrowheads="1"/>
          </p:cNvSpPr>
          <p:nvPr>
            <p:ph type="sldNum" sz="quarter" idx="12"/>
          </p:nvPr>
        </p:nvSpPr>
        <p:spPr>
          <a:noFill/>
        </p:spPr>
        <p:txBody>
          <a:bodyPr/>
          <a:lstStyle/>
          <a:p>
            <a:fld id="{057BFCBE-B235-4AB7-A1E4-E939162A3F85}" type="slidenum">
              <a:rPr lang="en-US" smtClean="0"/>
              <a:pPr/>
              <a:t>17</a:t>
            </a:fld>
            <a:endParaRPr lang="en-US"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8"/>
          <p:cNvSpPr>
            <a:spLocks noGrp="1" noChangeArrowheads="1"/>
          </p:cNvSpPr>
          <p:nvPr>
            <p:ph type="title"/>
          </p:nvPr>
        </p:nvSpPr>
        <p:spPr/>
        <p:txBody>
          <a:bodyPr>
            <a:normAutofit/>
          </a:bodyPr>
          <a:lstStyle/>
          <a:p>
            <a:pPr eaLnBrk="1" hangingPunct="1"/>
            <a:r>
              <a:rPr lang="en-US" dirty="0" smtClean="0"/>
              <a:t>Drill Assumptions and Artificialities</a:t>
            </a:r>
          </a:p>
        </p:txBody>
      </p:sp>
      <p:sp>
        <p:nvSpPr>
          <p:cNvPr id="14340" name="Content Placeholder 4"/>
          <p:cNvSpPr>
            <a:spLocks noGrp="1"/>
          </p:cNvSpPr>
          <p:nvPr>
            <p:ph idx="1"/>
          </p:nvPr>
        </p:nvSpPr>
        <p:spPr>
          <a:xfrm>
            <a:off x="457200" y="1371600"/>
            <a:ext cx="8382000" cy="4389438"/>
          </a:xfrm>
        </p:spPr>
        <p:txBody>
          <a:bodyPr>
            <a:normAutofit/>
          </a:bodyPr>
          <a:lstStyle/>
          <a:p>
            <a:pPr>
              <a:spcBef>
                <a:spcPts val="675"/>
              </a:spcBef>
            </a:pPr>
            <a:r>
              <a:rPr lang="en-US" dirty="0" smtClean="0"/>
              <a:t>Individuals maybe referred to internal dose assessment, but no actual assessment activities will take place</a:t>
            </a:r>
          </a:p>
          <a:p>
            <a:pPr>
              <a:spcBef>
                <a:spcPts val="675"/>
              </a:spcBef>
            </a:pPr>
            <a:r>
              <a:rPr lang="en-US" dirty="0" smtClean="0"/>
              <a:t>[Actors may tell players they have pets, but no animals will actually be present]</a:t>
            </a:r>
          </a:p>
          <a:p>
            <a:pPr>
              <a:spcBef>
                <a:spcPts val="675"/>
              </a:spcBef>
            </a:pPr>
            <a:r>
              <a:rPr lang="en-US" dirty="0" smtClean="0"/>
              <a:t>Medical assistance, other than taking vital signs, will be simulated</a:t>
            </a:r>
          </a:p>
          <a:p>
            <a:pPr>
              <a:spcBef>
                <a:spcPts val="675"/>
              </a:spcBef>
            </a:pPr>
            <a:r>
              <a:rPr lang="en-US" dirty="0" smtClean="0"/>
              <a:t>[List others to highlight, as appropriate]</a:t>
            </a:r>
          </a:p>
        </p:txBody>
      </p:sp>
      <p:sp>
        <p:nvSpPr>
          <p:cNvPr id="14338" name="Rectangle 4"/>
          <p:cNvSpPr>
            <a:spLocks noGrp="1" noChangeArrowheads="1"/>
          </p:cNvSpPr>
          <p:nvPr>
            <p:ph type="sldNum" sz="quarter" idx="12"/>
          </p:nvPr>
        </p:nvSpPr>
        <p:spPr>
          <a:noFill/>
        </p:spPr>
        <p:txBody>
          <a:bodyPr/>
          <a:lstStyle/>
          <a:p>
            <a:fld id="{057BFCBE-B235-4AB7-A1E4-E939162A3F85}" type="slidenum">
              <a:rPr lang="en-US" smtClean="0"/>
              <a:pPr/>
              <a:t>18</a:t>
            </a:fld>
            <a:endParaRPr lang="en-US"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4"/>
          <p:cNvSpPr>
            <a:spLocks noGrp="1"/>
          </p:cNvSpPr>
          <p:nvPr>
            <p:ph type="title"/>
          </p:nvPr>
        </p:nvSpPr>
        <p:spPr/>
        <p:txBody>
          <a:bodyPr/>
          <a:lstStyle/>
          <a:p>
            <a:r>
              <a:rPr lang="en-US" dirty="0" smtClean="0"/>
              <a:t>Player Communications</a:t>
            </a:r>
          </a:p>
        </p:txBody>
      </p:sp>
      <p:sp>
        <p:nvSpPr>
          <p:cNvPr id="37892"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Players use normal channels of communication as called for in CRC plans, procedures, and protocols, with the exception of those to be simulated [detail in new bullet]</a:t>
            </a:r>
          </a:p>
          <a:p>
            <a:r>
              <a:rPr lang="en-US" dirty="0" smtClean="0"/>
              <a:t>Direct any communications intended for non-playing organizations to the </a:t>
            </a:r>
            <a:r>
              <a:rPr lang="en-US" dirty="0" err="1" smtClean="0"/>
              <a:t>SimCell</a:t>
            </a:r>
            <a:endParaRPr lang="en-US" dirty="0" smtClean="0"/>
          </a:p>
          <a:p>
            <a:pPr eaLnBrk="1" hangingPunct="1"/>
            <a:r>
              <a:rPr lang="en-US" dirty="0" smtClean="0"/>
              <a:t>Begin and end all drill communications (except face-to-face within the CRC) with the statement:</a:t>
            </a:r>
            <a:r>
              <a:rPr lang="en-US" b="1" dirty="0" smtClean="0"/>
              <a:t> “This is a drill”</a:t>
            </a:r>
            <a:endParaRPr lang="en-US" dirty="0" smtClean="0"/>
          </a:p>
          <a:p>
            <a:pPr eaLnBrk="1" hangingPunct="1"/>
            <a:r>
              <a:rPr lang="en-US" dirty="0" smtClean="0"/>
              <a:t>In the event of a real emergency, say </a:t>
            </a:r>
            <a:r>
              <a:rPr lang="en-US" b="1" dirty="0" smtClean="0"/>
              <a:t>“This is a real-world emergency”</a:t>
            </a:r>
            <a:endParaRPr lang="en-US" dirty="0" smtClean="0"/>
          </a:p>
          <a:p>
            <a:endParaRPr lang="en-US" dirty="0" smtClean="0"/>
          </a:p>
        </p:txBody>
      </p:sp>
      <p:sp>
        <p:nvSpPr>
          <p:cNvPr id="37890" name="Slide Number Placeholder 3"/>
          <p:cNvSpPr>
            <a:spLocks noGrp="1"/>
          </p:cNvSpPr>
          <p:nvPr>
            <p:ph type="sldNum" sz="quarter" idx="12"/>
          </p:nvPr>
        </p:nvSpPr>
        <p:spPr>
          <a:noFill/>
          <a:ln>
            <a:miter lim="800000"/>
            <a:headEnd/>
            <a:tailEnd/>
          </a:ln>
        </p:spPr>
        <p:txBody>
          <a:bodyPr/>
          <a:lstStyle/>
          <a:p>
            <a:fld id="{A7791E8A-1F33-4116-925E-AD94FA9740E5}" type="slidenum">
              <a:rPr lang="en-US" smtClean="0"/>
              <a:pPr/>
              <a:t>19</a:t>
            </a:fld>
            <a:endParaRPr lang="en-US"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Safeguarding Exercise Information</a:t>
            </a:r>
            <a:endParaRPr lang="en-US" dirty="0"/>
          </a:p>
        </p:txBody>
      </p:sp>
      <p:sp>
        <p:nvSpPr>
          <p:cNvPr id="3" name="Content Placeholder 2"/>
          <p:cNvSpPr>
            <a:spLocks noGrp="1"/>
          </p:cNvSpPr>
          <p:nvPr>
            <p:ph idx="1"/>
          </p:nvPr>
        </p:nvSpPr>
        <p:spPr/>
        <p:txBody>
          <a:bodyPr/>
          <a:lstStyle/>
          <a:p>
            <a:pPr>
              <a:spcAft>
                <a:spcPts val="600"/>
              </a:spcAft>
            </a:pPr>
            <a:r>
              <a:rPr lang="en-US" dirty="0">
                <a:solidFill>
                  <a:schemeClr val="tx1"/>
                </a:solidFill>
                <a:cs typeface="Arial" charset="0"/>
              </a:rPr>
              <a:t>Information in this document is intended for the exclusive use of the drill </a:t>
            </a:r>
            <a:r>
              <a:rPr lang="en-US" dirty="0" smtClean="0">
                <a:solidFill>
                  <a:schemeClr val="tx1"/>
                </a:solidFill>
                <a:cs typeface="Arial" charset="0"/>
              </a:rPr>
              <a:t>planners and participants </a:t>
            </a:r>
            <a:r>
              <a:rPr lang="en-US" dirty="0">
                <a:solidFill>
                  <a:schemeClr val="tx1"/>
                </a:solidFill>
                <a:cs typeface="Arial" charset="0"/>
              </a:rPr>
              <a:t>and is not to be released to the public or other personnel </a:t>
            </a:r>
            <a:r>
              <a:rPr lang="en-US" dirty="0" smtClean="0">
                <a:solidFill>
                  <a:schemeClr val="tx1"/>
                </a:solidFill>
                <a:cs typeface="Arial" charset="0"/>
              </a:rPr>
              <a:t>without </a:t>
            </a:r>
            <a:r>
              <a:rPr lang="en-US" dirty="0">
                <a:solidFill>
                  <a:schemeClr val="tx1"/>
                </a:solidFill>
                <a:cs typeface="Arial" charset="0"/>
              </a:rPr>
              <a:t>prior approval from </a:t>
            </a:r>
            <a:r>
              <a:rPr lang="en-US" dirty="0" smtClean="0">
                <a:solidFill>
                  <a:schemeClr val="tx1"/>
                </a:solidFill>
                <a:cs typeface="Arial" charset="0"/>
              </a:rPr>
              <a:t>the drill organizers [or list specific name]. </a:t>
            </a:r>
            <a:endParaRPr lang="en-US" dirty="0">
              <a:solidFill>
                <a:schemeClr val="tx1"/>
              </a:solidFill>
              <a:cs typeface="Arial" charset="0"/>
            </a:endParaRPr>
          </a:p>
          <a:p>
            <a:r>
              <a:rPr lang="en-US" dirty="0">
                <a:solidFill>
                  <a:schemeClr val="tx1"/>
                </a:solidFill>
                <a:cs typeface="Arial" charset="0"/>
              </a:rPr>
              <a:t>This document is not releasable to any public website</a:t>
            </a:r>
            <a:r>
              <a:rPr lang="en-US" dirty="0" smtClean="0">
                <a:solidFill>
                  <a:schemeClr val="tx1"/>
                </a:solidFill>
                <a:cs typeface="Arial" charset="0"/>
              </a:rPr>
              <a:t>.</a:t>
            </a:r>
            <a:endParaRPr lang="en-US" dirty="0">
              <a:solidFill>
                <a:schemeClr val="tx1"/>
              </a:solidFill>
              <a:cs typeface="Arial" charset="0"/>
            </a:endParaRPr>
          </a:p>
        </p:txBody>
      </p:sp>
      <p:sp>
        <p:nvSpPr>
          <p:cNvPr id="4" name="Slide Number Placeholder 3"/>
          <p:cNvSpPr>
            <a:spLocks noGrp="1"/>
          </p:cNvSpPr>
          <p:nvPr>
            <p:ph type="sldNum" sz="quarter" idx="12"/>
          </p:nvPr>
        </p:nvSpPr>
        <p:spPr/>
        <p:txBody>
          <a:bodyPr/>
          <a:lstStyle/>
          <a:p>
            <a:fld id="{5DFF13A9-1037-4D5A-A349-B944681F0EB5}" type="slidenum">
              <a:rPr lang="en-US" smtClean="0"/>
              <a:pPr/>
              <a:t>2</a:t>
            </a:fld>
            <a:endParaRPr lang="en-US" dirty="0"/>
          </a:p>
        </p:txBody>
      </p:sp>
    </p:spTree>
    <p:extLst>
      <p:ext uri="{BB962C8B-B14F-4D97-AF65-F5344CB8AC3E}">
        <p14:creationId xmlns="" xmlns:p14="http://schemas.microsoft.com/office/powerpoint/2010/main" val="1742478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10"/>
          <p:cNvSpPr>
            <a:spLocks noGrp="1" noChangeArrowheads="1"/>
          </p:cNvSpPr>
          <p:nvPr>
            <p:ph type="title"/>
          </p:nvPr>
        </p:nvSpPr>
        <p:spPr/>
        <p:txBody>
          <a:bodyPr/>
          <a:lstStyle/>
          <a:p>
            <a:pPr eaLnBrk="1" hangingPunct="1"/>
            <a:r>
              <a:rPr lang="en-US" dirty="0" smtClean="0"/>
              <a:t>Safety</a:t>
            </a:r>
          </a:p>
        </p:txBody>
      </p:sp>
      <p:sp>
        <p:nvSpPr>
          <p:cNvPr id="28676"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Safety is EVERYONE’S concern</a:t>
            </a:r>
          </a:p>
          <a:p>
            <a:pPr lvl="1" eaLnBrk="1" hangingPunct="1">
              <a:buFont typeface="Arial" charset="0"/>
              <a:buChar char="‒"/>
            </a:pPr>
            <a:r>
              <a:rPr lang="en-US" dirty="0" smtClean="0"/>
              <a:t>Safety concerns override drill execution</a:t>
            </a:r>
          </a:p>
          <a:p>
            <a:pPr lvl="1" eaLnBrk="1" hangingPunct="1">
              <a:buFont typeface="Arial" charset="0"/>
              <a:buChar char="‒"/>
            </a:pPr>
            <a:r>
              <a:rPr lang="en-US" dirty="0" smtClean="0"/>
              <a:t>Alert the nearest controller if you have safety concerns</a:t>
            </a:r>
          </a:p>
          <a:p>
            <a:pPr eaLnBrk="1" hangingPunct="1"/>
            <a:r>
              <a:rPr lang="en-US" dirty="0" smtClean="0"/>
              <a:t>The Safety Controller for this drill is [Name]</a:t>
            </a:r>
          </a:p>
          <a:p>
            <a:pPr eaLnBrk="1" hangingPunct="1"/>
            <a:r>
              <a:rPr lang="en-US" dirty="0" smtClean="0"/>
              <a:t>Actual emergencies will be identified by saying </a:t>
            </a:r>
            <a:r>
              <a:rPr lang="en-US" b="1" dirty="0" smtClean="0"/>
              <a:t>“This is a real emergency”</a:t>
            </a:r>
            <a:endParaRPr lang="en-US" dirty="0" smtClean="0"/>
          </a:p>
          <a:p>
            <a:pPr eaLnBrk="1" hangingPunct="1"/>
            <a:r>
              <a:rPr lang="en-US" dirty="0" smtClean="0"/>
              <a:t>Report any injuries</a:t>
            </a:r>
          </a:p>
          <a:p>
            <a:pPr eaLnBrk="1" hangingPunct="1"/>
            <a:r>
              <a:rPr lang="en-US" dirty="0" smtClean="0"/>
              <a:t>Be aware that operating in an operations-based exercise environment is inherently dangerous</a:t>
            </a:r>
          </a:p>
          <a:p>
            <a:endParaRPr lang="en-US" dirty="0" smtClean="0"/>
          </a:p>
        </p:txBody>
      </p:sp>
      <p:sp>
        <p:nvSpPr>
          <p:cNvPr id="28674" name="Slide Number Placeholder 3"/>
          <p:cNvSpPr>
            <a:spLocks noGrp="1"/>
          </p:cNvSpPr>
          <p:nvPr>
            <p:ph type="sldNum" sz="quarter" idx="12"/>
          </p:nvPr>
        </p:nvSpPr>
        <p:spPr>
          <a:noFill/>
          <a:ln>
            <a:miter lim="800000"/>
            <a:headEnd/>
            <a:tailEnd/>
          </a:ln>
        </p:spPr>
        <p:txBody>
          <a:bodyPr/>
          <a:lstStyle/>
          <a:p>
            <a:fld id="{1908424A-E658-4FBA-B1EA-DF908C0D1BC3}" type="slidenum">
              <a:rPr lang="en-US" smtClean="0"/>
              <a:pPr/>
              <a:t>20</a:t>
            </a:fld>
            <a:endParaRPr lang="en-US"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Drill Area</a:t>
            </a:r>
          </a:p>
        </p:txBody>
      </p:sp>
      <p:sp>
        <p:nvSpPr>
          <p:cNvPr id="19460" name="Content Placeholder 4"/>
          <p:cNvSpPr>
            <a:spLocks noGrp="1"/>
          </p:cNvSpPr>
          <p:nvPr>
            <p:ph idx="1"/>
          </p:nvPr>
        </p:nvSpPr>
        <p:spPr/>
        <p:txBody>
          <a:bodyPr/>
          <a:lstStyle/>
          <a:p>
            <a:r>
              <a:rPr lang="en-US" dirty="0" smtClean="0"/>
              <a:t>[Maps]</a:t>
            </a:r>
          </a:p>
          <a:p>
            <a:endParaRPr lang="en-US" dirty="0" smtClean="0"/>
          </a:p>
        </p:txBody>
      </p:sp>
      <p:sp>
        <p:nvSpPr>
          <p:cNvPr id="19459" name="Slide Number Placeholder 3"/>
          <p:cNvSpPr>
            <a:spLocks noGrp="1"/>
          </p:cNvSpPr>
          <p:nvPr>
            <p:ph type="sldNum" sz="quarter" idx="12"/>
          </p:nvPr>
        </p:nvSpPr>
        <p:spPr>
          <a:noFill/>
        </p:spPr>
        <p:txBody>
          <a:bodyPr/>
          <a:lstStyle/>
          <a:p>
            <a:fld id="{79E6AC54-EEA7-47BE-A043-444EF313E7AE}" type="slidenum">
              <a:rPr lang="en-US" smtClean="0"/>
              <a:pPr/>
              <a:t>21</a:t>
            </a:fld>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5"/>
          <p:cNvSpPr>
            <a:spLocks noGrp="1" noChangeArrowheads="1"/>
          </p:cNvSpPr>
          <p:nvPr>
            <p:ph type="title"/>
          </p:nvPr>
        </p:nvSpPr>
        <p:spPr/>
        <p:txBody>
          <a:bodyPr/>
          <a:lstStyle/>
          <a:p>
            <a:pPr eaLnBrk="1" hangingPunct="1"/>
            <a:r>
              <a:rPr lang="en-US" dirty="0" smtClean="0"/>
              <a:t>Security</a:t>
            </a:r>
          </a:p>
        </p:txBody>
      </p:sp>
      <p:sp>
        <p:nvSpPr>
          <p:cNvPr id="29700" name="Content Placeholder 4"/>
          <p:cNvSpPr>
            <a:spLocks noGrp="1"/>
          </p:cNvSpPr>
          <p:nvPr>
            <p:ph idx="1"/>
          </p:nvPr>
        </p:nvSpPr>
        <p:spPr bwMode="auto">
          <a:xfrm>
            <a:off x="457200" y="1371600"/>
            <a:ext cx="8229600" cy="4525963"/>
          </a:xfrm>
          <a:noFill/>
          <a:ln>
            <a:miter lim="800000"/>
            <a:headEnd/>
            <a:tailEnd/>
          </a:ln>
        </p:spPr>
        <p:txBody>
          <a:bodyPr vert="horz" wrap="square" lIns="91440" tIns="45720" rIns="91440" bIns="45720" numCol="1" anchor="t" anchorCtr="0" compatLnSpc="1">
            <a:prstTxWarp prst="textNoShape">
              <a:avLst/>
            </a:prstTxWarp>
            <a:normAutofit lnSpcReduction="10000"/>
          </a:bodyPr>
          <a:lstStyle/>
          <a:p>
            <a:pPr eaLnBrk="1" hangingPunct="1"/>
            <a:r>
              <a:rPr lang="en-US" dirty="0" smtClean="0"/>
              <a:t>Badges identify authorized persons:</a:t>
            </a:r>
          </a:p>
          <a:p>
            <a:pPr>
              <a:buNone/>
              <a:tabLst>
                <a:tab pos="914400" algn="l"/>
                <a:tab pos="3316288" algn="l"/>
              </a:tabLst>
            </a:pPr>
            <a:r>
              <a:rPr lang="en-US" dirty="0" smtClean="0"/>
              <a:t>		Controllers	</a:t>
            </a:r>
            <a:r>
              <a:rPr lang="en-US" dirty="0" smtClean="0">
                <a:solidFill>
                  <a:srgbClr val="00B050"/>
                </a:solidFill>
              </a:rPr>
              <a:t>Green</a:t>
            </a:r>
            <a:r>
              <a:rPr lang="en-US" dirty="0" smtClean="0"/>
              <a:t> badges</a:t>
            </a:r>
          </a:p>
          <a:p>
            <a:pPr>
              <a:buNone/>
              <a:tabLst>
                <a:tab pos="914400" algn="l"/>
                <a:tab pos="3316288" algn="l"/>
              </a:tabLst>
            </a:pPr>
            <a:r>
              <a:rPr lang="en-US" dirty="0" smtClean="0"/>
              <a:t>		Evaluators	</a:t>
            </a:r>
            <a:r>
              <a:rPr lang="en-US" dirty="0" smtClean="0">
                <a:solidFill>
                  <a:srgbClr val="FF0000"/>
                </a:solidFill>
              </a:rPr>
              <a:t>Red</a:t>
            </a:r>
            <a:r>
              <a:rPr lang="en-US" dirty="0" smtClean="0"/>
              <a:t> badges</a:t>
            </a:r>
          </a:p>
          <a:p>
            <a:pPr>
              <a:buNone/>
              <a:tabLst>
                <a:tab pos="914400" algn="l"/>
                <a:tab pos="3316288" algn="l"/>
              </a:tabLst>
            </a:pPr>
            <a:r>
              <a:rPr lang="en-US" dirty="0" smtClean="0"/>
              <a:t>		Support staff	</a:t>
            </a:r>
            <a:r>
              <a:rPr lang="en-US" dirty="0" smtClean="0">
                <a:solidFill>
                  <a:schemeClr val="bg2">
                    <a:lumMod val="50000"/>
                  </a:schemeClr>
                </a:solidFill>
              </a:rPr>
              <a:t>Brown</a:t>
            </a:r>
            <a:r>
              <a:rPr lang="en-US" dirty="0" smtClean="0"/>
              <a:t> badges</a:t>
            </a:r>
          </a:p>
          <a:p>
            <a:pPr>
              <a:buNone/>
              <a:tabLst>
                <a:tab pos="914400" algn="l"/>
                <a:tab pos="3316288" algn="l"/>
              </a:tabLst>
            </a:pPr>
            <a:r>
              <a:rPr lang="en-US" dirty="0" smtClean="0"/>
              <a:t>		Players	</a:t>
            </a:r>
            <a:r>
              <a:rPr lang="en-US" dirty="0" smtClean="0">
                <a:solidFill>
                  <a:srgbClr val="FFFF00"/>
                </a:solidFill>
              </a:rPr>
              <a:t>Yellow</a:t>
            </a:r>
            <a:r>
              <a:rPr lang="en-US" dirty="0" smtClean="0"/>
              <a:t> badges</a:t>
            </a:r>
          </a:p>
          <a:p>
            <a:pPr>
              <a:buNone/>
              <a:tabLst>
                <a:tab pos="914400" algn="l"/>
                <a:tab pos="3316288" algn="l"/>
              </a:tabLst>
            </a:pPr>
            <a:r>
              <a:rPr lang="en-US" dirty="0" smtClean="0"/>
              <a:t>		Observers	</a:t>
            </a:r>
            <a:r>
              <a:rPr lang="en-US" dirty="0" smtClean="0">
                <a:solidFill>
                  <a:srgbClr val="002F80"/>
                </a:solidFill>
              </a:rPr>
              <a:t>Blue</a:t>
            </a:r>
            <a:r>
              <a:rPr lang="en-US" dirty="0" smtClean="0"/>
              <a:t> badges</a:t>
            </a:r>
          </a:p>
          <a:p>
            <a:pPr>
              <a:buNone/>
              <a:tabLst>
                <a:tab pos="914400" algn="l"/>
                <a:tab pos="3316288" algn="l"/>
              </a:tabLst>
            </a:pPr>
            <a:r>
              <a:rPr lang="en-US" dirty="0" smtClean="0"/>
              <a:t>		Media	</a:t>
            </a:r>
            <a:r>
              <a:rPr lang="en-US" dirty="0" smtClean="0">
                <a:solidFill>
                  <a:schemeClr val="accent2">
                    <a:lumMod val="60000"/>
                    <a:lumOff val="40000"/>
                  </a:schemeClr>
                </a:solidFill>
              </a:rPr>
              <a:t>Pink</a:t>
            </a:r>
            <a:r>
              <a:rPr lang="en-US" dirty="0" smtClean="0"/>
              <a:t> badges</a:t>
            </a:r>
          </a:p>
          <a:p>
            <a:pPr>
              <a:buNone/>
              <a:tabLst>
                <a:tab pos="914400" algn="l"/>
                <a:tab pos="3316288" algn="l"/>
              </a:tabLst>
            </a:pPr>
            <a:r>
              <a:rPr lang="en-US" dirty="0" smtClean="0"/>
              <a:t>		Actors	</a:t>
            </a:r>
            <a:r>
              <a:rPr lang="en-US" dirty="0" smtClean="0">
                <a:solidFill>
                  <a:srgbClr val="FFC000"/>
                </a:solidFill>
              </a:rPr>
              <a:t>Orange</a:t>
            </a:r>
            <a:r>
              <a:rPr lang="en-US" dirty="0" smtClean="0"/>
              <a:t> badges</a:t>
            </a:r>
          </a:p>
          <a:p>
            <a:r>
              <a:rPr lang="en-US" dirty="0" smtClean="0"/>
              <a:t>Unauthorized persons are not permitted at the drill. If you see unidentified or unauthorized persons at the site, notify a controller immediately. Unauthorized persons will be escorted out of the drill area</a:t>
            </a:r>
          </a:p>
          <a:p>
            <a:endParaRPr lang="en-US" dirty="0" smtClean="0"/>
          </a:p>
        </p:txBody>
      </p:sp>
      <p:sp>
        <p:nvSpPr>
          <p:cNvPr id="29698" name="Slide Number Placeholder 3"/>
          <p:cNvSpPr>
            <a:spLocks noGrp="1"/>
          </p:cNvSpPr>
          <p:nvPr>
            <p:ph type="sldNum" sz="quarter" idx="12"/>
          </p:nvPr>
        </p:nvSpPr>
        <p:spPr>
          <a:noFill/>
          <a:ln>
            <a:miter lim="800000"/>
            <a:headEnd/>
            <a:tailEnd/>
          </a:ln>
        </p:spPr>
        <p:txBody>
          <a:bodyPr/>
          <a:lstStyle/>
          <a:p>
            <a:fld id="{C437704A-FBF0-4850-B010-ED5FEBB1AC56}" type="slidenum">
              <a:rPr lang="en-US" smtClean="0"/>
              <a:pPr/>
              <a:t>22</a:t>
            </a:fld>
            <a:endParaRPr lang="en-US"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Title 4"/>
          <p:cNvSpPr>
            <a:spLocks noGrp="1"/>
          </p:cNvSpPr>
          <p:nvPr>
            <p:ph type="title"/>
          </p:nvPr>
        </p:nvSpPr>
        <p:spPr/>
        <p:txBody>
          <a:bodyPr/>
          <a:lstStyle/>
          <a:p>
            <a:r>
              <a:rPr lang="en-US" dirty="0" smtClean="0"/>
              <a:t>Observers, Media, and VIPs</a:t>
            </a:r>
          </a:p>
        </p:txBody>
      </p:sp>
      <p:sp>
        <p:nvSpPr>
          <p:cNvPr id="38916"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May stay in designated observation areas, but are not permitted in areas where drill play is taking place</a:t>
            </a:r>
          </a:p>
          <a:p>
            <a:pPr eaLnBrk="1" hangingPunct="1"/>
            <a:r>
              <a:rPr lang="en-US" dirty="0" smtClean="0"/>
              <a:t>Should not interfere with play or talk with players</a:t>
            </a:r>
          </a:p>
          <a:p>
            <a:pPr eaLnBrk="1" hangingPunct="1"/>
            <a:r>
              <a:rPr lang="en-US" dirty="0" smtClean="0"/>
              <a:t>Will be escorted by [name]</a:t>
            </a:r>
          </a:p>
          <a:p>
            <a:pPr eaLnBrk="1" hangingPunct="1"/>
            <a:r>
              <a:rPr lang="en-US" dirty="0" smtClean="0"/>
              <a:t>Will remain in a dedicated area</a:t>
            </a:r>
          </a:p>
          <a:p>
            <a:endParaRPr lang="en-US" dirty="0" smtClean="0"/>
          </a:p>
        </p:txBody>
      </p:sp>
      <p:sp>
        <p:nvSpPr>
          <p:cNvPr id="38914" name="Slide Number Placeholder 3"/>
          <p:cNvSpPr>
            <a:spLocks noGrp="1"/>
          </p:cNvSpPr>
          <p:nvPr>
            <p:ph type="sldNum" sz="quarter" idx="12"/>
          </p:nvPr>
        </p:nvSpPr>
        <p:spPr>
          <a:noFill/>
          <a:ln>
            <a:miter lim="800000"/>
            <a:headEnd/>
            <a:tailEnd/>
          </a:ln>
        </p:spPr>
        <p:txBody>
          <a:bodyPr/>
          <a:lstStyle/>
          <a:p>
            <a:fld id="{DE0BE528-B4FB-4828-8559-645B1D1002F9}" type="slidenum">
              <a:rPr lang="en-US" smtClean="0"/>
              <a:pPr/>
              <a:t>23</a:t>
            </a:fld>
            <a:endParaRPr lang="en-US"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Drill Schedule</a:t>
            </a:r>
          </a:p>
        </p:txBody>
      </p:sp>
      <p:sp>
        <p:nvSpPr>
          <p:cNvPr id="18436" name="Content Placeholder 4"/>
          <p:cNvSpPr>
            <a:spLocks noGrp="1"/>
          </p:cNvSpPr>
          <p:nvPr>
            <p:ph idx="1"/>
          </p:nvPr>
        </p:nvSpPr>
        <p:spPr>
          <a:xfrm>
            <a:off x="457200" y="1295400"/>
            <a:ext cx="8229600" cy="4525963"/>
          </a:xfrm>
        </p:spPr>
        <p:txBody>
          <a:bodyPr>
            <a:noAutofit/>
          </a:bodyPr>
          <a:lstStyle/>
          <a:p>
            <a:r>
              <a:rPr lang="en-US" dirty="0" smtClean="0"/>
              <a:t>Player briefing: [Date/time]</a:t>
            </a:r>
          </a:p>
          <a:p>
            <a:r>
              <a:rPr lang="en-US" dirty="0" smtClean="0"/>
              <a:t>Drill: [Date]</a:t>
            </a:r>
          </a:p>
          <a:p>
            <a:pPr lvl="1"/>
            <a:r>
              <a:rPr lang="en-US" dirty="0" smtClean="0"/>
              <a:t>Participant registration: [Time]</a:t>
            </a:r>
          </a:p>
          <a:p>
            <a:pPr lvl="1"/>
            <a:r>
              <a:rPr lang="en-US" dirty="0" smtClean="0"/>
              <a:t>Final participant instructions: [Time]</a:t>
            </a:r>
          </a:p>
          <a:p>
            <a:pPr lvl="1"/>
            <a:r>
              <a:rPr lang="en-US" dirty="0" smtClean="0"/>
              <a:t>Participants in place: [Time]</a:t>
            </a:r>
          </a:p>
          <a:p>
            <a:pPr lvl="1"/>
            <a:r>
              <a:rPr lang="en-US" dirty="0" smtClean="0"/>
              <a:t>Start of drill (StartEx): [Time]</a:t>
            </a:r>
          </a:p>
          <a:p>
            <a:pPr lvl="1"/>
            <a:r>
              <a:rPr lang="en-US" dirty="0" smtClean="0"/>
              <a:t>End of drill (EndEx): [Time]</a:t>
            </a:r>
          </a:p>
          <a:p>
            <a:pPr lvl="1"/>
            <a:r>
              <a:rPr lang="en-US" dirty="0" smtClean="0"/>
              <a:t>Actor Debriefing: Immediately after </a:t>
            </a:r>
            <a:r>
              <a:rPr lang="en-US" dirty="0" err="1" smtClean="0"/>
              <a:t>EndEx</a:t>
            </a:r>
            <a:endParaRPr lang="en-US" dirty="0" smtClean="0"/>
          </a:p>
          <a:p>
            <a:pPr lvl="1"/>
            <a:r>
              <a:rPr lang="en-US" dirty="0" smtClean="0"/>
              <a:t>Hot Wash: Immediately after </a:t>
            </a:r>
            <a:r>
              <a:rPr lang="en-US" dirty="0" err="1" smtClean="0"/>
              <a:t>EndEx</a:t>
            </a:r>
            <a:r>
              <a:rPr lang="en-US" dirty="0" smtClean="0"/>
              <a:t>, for about 30 minutes</a:t>
            </a:r>
          </a:p>
          <a:p>
            <a:r>
              <a:rPr lang="en-US" dirty="0" smtClean="0"/>
              <a:t>Cleanup</a:t>
            </a:r>
          </a:p>
        </p:txBody>
      </p:sp>
      <p:sp>
        <p:nvSpPr>
          <p:cNvPr id="18435" name="Slide Number Placeholder 3"/>
          <p:cNvSpPr>
            <a:spLocks noGrp="1"/>
          </p:cNvSpPr>
          <p:nvPr>
            <p:ph type="sldNum" sz="quarter" idx="12"/>
          </p:nvPr>
        </p:nvSpPr>
        <p:spPr>
          <a:noFill/>
        </p:spPr>
        <p:txBody>
          <a:bodyPr/>
          <a:lstStyle/>
          <a:p>
            <a:fld id="{4F6E46A7-0074-4773-A322-75660C87EDDA}" type="slidenum">
              <a:rPr lang="en-US" smtClean="0"/>
              <a:pPr/>
              <a:t>24</a:t>
            </a:fld>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itle 4"/>
          <p:cNvSpPr>
            <a:spLocks noGrp="1"/>
          </p:cNvSpPr>
          <p:nvPr>
            <p:ph type="title"/>
          </p:nvPr>
        </p:nvSpPr>
        <p:spPr/>
        <p:txBody>
          <a:bodyPr>
            <a:normAutofit/>
          </a:bodyPr>
          <a:lstStyle/>
          <a:p>
            <a:r>
              <a:rPr lang="en-US" dirty="0" smtClean="0"/>
              <a:t>Player Instructions during the Drill</a:t>
            </a:r>
          </a:p>
        </p:txBody>
      </p:sp>
      <p:sp>
        <p:nvSpPr>
          <p:cNvPr id="33796"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eaLnBrk="1" hangingPunct="1"/>
            <a:r>
              <a:rPr lang="en-US" u="sng" dirty="0" smtClean="0"/>
              <a:t>DO</a:t>
            </a:r>
          </a:p>
          <a:p>
            <a:pPr lvl="1"/>
            <a:r>
              <a:rPr lang="en-US" dirty="0" smtClean="0"/>
              <a:t>Conduct operations as normally as possible, as called for in CRC plans, procedures, and protocols</a:t>
            </a:r>
          </a:p>
          <a:p>
            <a:pPr lvl="1"/>
            <a:r>
              <a:rPr lang="en-US" dirty="0" smtClean="0"/>
              <a:t>Actually perform needed actions, except as noted previously for simulation or as directed by a controller or evaluator</a:t>
            </a:r>
          </a:p>
          <a:p>
            <a:pPr lvl="1"/>
            <a:r>
              <a:rPr lang="en-US" dirty="0" smtClean="0"/>
              <a:t>State aloud any actions taken that are not obvious to the evaluator and keep notes of such actions if possible (Appendix A of Player Handbook)</a:t>
            </a:r>
          </a:p>
          <a:p>
            <a:pPr lvl="1"/>
            <a:r>
              <a:rPr lang="en-US" dirty="0" smtClean="0"/>
              <a:t>Follow safety guidelines</a:t>
            </a:r>
          </a:p>
          <a:p>
            <a:pPr lvl="1"/>
            <a:r>
              <a:rPr lang="en-US" dirty="0" smtClean="0"/>
              <a:t>Wear your drill ID badge</a:t>
            </a:r>
          </a:p>
          <a:p>
            <a:endParaRPr lang="en-US" dirty="0" smtClean="0"/>
          </a:p>
        </p:txBody>
      </p:sp>
      <p:sp>
        <p:nvSpPr>
          <p:cNvPr id="33794" name="Slide Number Placeholder 3"/>
          <p:cNvSpPr>
            <a:spLocks noGrp="1"/>
          </p:cNvSpPr>
          <p:nvPr>
            <p:ph type="sldNum" sz="quarter" idx="12"/>
          </p:nvPr>
        </p:nvSpPr>
        <p:spPr>
          <a:noFill/>
          <a:ln>
            <a:miter lim="800000"/>
            <a:headEnd/>
            <a:tailEnd/>
          </a:ln>
        </p:spPr>
        <p:txBody>
          <a:bodyPr/>
          <a:lstStyle/>
          <a:p>
            <a:fld id="{7E860E83-AEF2-4375-ABA9-2ADBE68FACAC}" type="slidenum">
              <a:rPr lang="en-US" smtClean="0"/>
              <a:pPr/>
              <a:t>25</a:t>
            </a:fld>
            <a:endParaRPr lang="en-US" smtClean="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itle 4"/>
          <p:cNvSpPr>
            <a:spLocks noGrp="1"/>
          </p:cNvSpPr>
          <p:nvPr>
            <p:ph type="title"/>
          </p:nvPr>
        </p:nvSpPr>
        <p:spPr/>
        <p:txBody>
          <a:bodyPr>
            <a:normAutofit fontScale="90000"/>
          </a:bodyPr>
          <a:lstStyle/>
          <a:p>
            <a:r>
              <a:rPr lang="en-US" dirty="0" smtClean="0"/>
              <a:t>Player Instructions during the Drill (cont.)</a:t>
            </a:r>
          </a:p>
        </p:txBody>
      </p:sp>
      <p:sp>
        <p:nvSpPr>
          <p:cNvPr id="33796"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eaLnBrk="1" hangingPunct="1"/>
            <a:r>
              <a:rPr lang="en-US" u="sng" dirty="0" smtClean="0"/>
              <a:t>DO NOT</a:t>
            </a:r>
          </a:p>
          <a:p>
            <a:pPr lvl="1"/>
            <a:r>
              <a:rPr lang="en-US" dirty="0" smtClean="0"/>
              <a:t>Have personal conversations with drill controllers and evaluators</a:t>
            </a:r>
          </a:p>
          <a:p>
            <a:pPr lvl="1"/>
            <a:r>
              <a:rPr lang="en-US" dirty="0" smtClean="0"/>
              <a:t>Ask a controller or evaluator to prompt you on a specific response</a:t>
            </a:r>
          </a:p>
          <a:p>
            <a:pPr lvl="1"/>
            <a:r>
              <a:rPr lang="en-US" dirty="0" smtClean="0"/>
              <a:t>Ask to see an actor’s </a:t>
            </a:r>
            <a:r>
              <a:rPr lang="en-US" dirty="0" err="1" smtClean="0"/>
              <a:t>Symptomology</a:t>
            </a:r>
            <a:r>
              <a:rPr lang="en-US" dirty="0" smtClean="0"/>
              <a:t> Cards</a:t>
            </a:r>
          </a:p>
          <a:p>
            <a:pPr lvl="1"/>
            <a:r>
              <a:rPr lang="en-US" dirty="0" smtClean="0"/>
              <a:t>Photograph, video, or record drill players, actors, or activity without permission of the drill organizers</a:t>
            </a:r>
          </a:p>
          <a:p>
            <a:pPr lvl="1"/>
            <a:r>
              <a:rPr lang="en-US" dirty="0" smtClean="0"/>
              <a:t>Distribute, release, tweet, upload, post, etc. drill information without permission of the drill organizers</a:t>
            </a:r>
          </a:p>
          <a:p>
            <a:pPr lvl="1"/>
            <a:endParaRPr lang="en-US" dirty="0" smtClean="0"/>
          </a:p>
          <a:p>
            <a:endParaRPr lang="en-US" dirty="0" smtClean="0"/>
          </a:p>
        </p:txBody>
      </p:sp>
      <p:sp>
        <p:nvSpPr>
          <p:cNvPr id="33794" name="Slide Number Placeholder 3"/>
          <p:cNvSpPr>
            <a:spLocks noGrp="1"/>
          </p:cNvSpPr>
          <p:nvPr>
            <p:ph type="sldNum" sz="quarter" idx="12"/>
          </p:nvPr>
        </p:nvSpPr>
        <p:spPr>
          <a:noFill/>
          <a:ln>
            <a:miter lim="800000"/>
            <a:headEnd/>
            <a:tailEnd/>
          </a:ln>
        </p:spPr>
        <p:txBody>
          <a:bodyPr/>
          <a:lstStyle/>
          <a:p>
            <a:fld id="{7E860E83-AEF2-4375-ABA9-2ADBE68FACAC}" type="slidenum">
              <a:rPr lang="en-US" smtClean="0"/>
              <a:pPr/>
              <a:t>26</a:t>
            </a:fld>
            <a:endParaRPr lang="en-US" smtClean="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itle 4"/>
          <p:cNvSpPr>
            <a:spLocks noGrp="1"/>
          </p:cNvSpPr>
          <p:nvPr>
            <p:ph type="title"/>
          </p:nvPr>
        </p:nvSpPr>
        <p:spPr/>
        <p:txBody>
          <a:bodyPr/>
          <a:lstStyle/>
          <a:p>
            <a:r>
              <a:rPr lang="en-US" dirty="0" smtClean="0"/>
              <a:t>Player Roles after the Drill</a:t>
            </a:r>
          </a:p>
        </p:txBody>
      </p:sp>
      <p:sp>
        <p:nvSpPr>
          <p:cNvPr id="34820"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Participate in the Hot Wash</a:t>
            </a:r>
          </a:p>
          <a:p>
            <a:pPr eaLnBrk="1" hangingPunct="1"/>
            <a:r>
              <a:rPr lang="en-US" dirty="0" smtClean="0"/>
              <a:t>Complete and submit your Participant Feedback Form</a:t>
            </a:r>
          </a:p>
          <a:p>
            <a:pPr eaLnBrk="1" hangingPunct="1"/>
            <a:r>
              <a:rPr lang="en-US" dirty="0" smtClean="0"/>
              <a:t>Provide copies of all logs, notes, and other documentation to the controllers</a:t>
            </a:r>
          </a:p>
          <a:p>
            <a:pPr eaLnBrk="1" hangingPunct="1"/>
            <a:r>
              <a:rPr lang="en-US" dirty="0" smtClean="0"/>
              <a:t>Assist in cleanup as requested</a:t>
            </a:r>
          </a:p>
          <a:p>
            <a:pPr eaLnBrk="1" hangingPunct="1"/>
            <a:r>
              <a:rPr lang="en-US" dirty="0" smtClean="0"/>
              <a:t>[Additional reminders as needed]</a:t>
            </a:r>
          </a:p>
          <a:p>
            <a:endParaRPr lang="en-US" dirty="0" smtClean="0"/>
          </a:p>
          <a:p>
            <a:endParaRPr lang="en-US" dirty="0" smtClean="0"/>
          </a:p>
        </p:txBody>
      </p:sp>
      <p:sp>
        <p:nvSpPr>
          <p:cNvPr id="34818" name="Slide Number Placeholder 3"/>
          <p:cNvSpPr>
            <a:spLocks noGrp="1"/>
          </p:cNvSpPr>
          <p:nvPr>
            <p:ph type="sldNum" sz="quarter" idx="12"/>
          </p:nvPr>
        </p:nvSpPr>
        <p:spPr>
          <a:noFill/>
          <a:ln>
            <a:miter lim="800000"/>
            <a:headEnd/>
            <a:tailEnd/>
          </a:ln>
        </p:spPr>
        <p:txBody>
          <a:bodyPr/>
          <a:lstStyle/>
          <a:p>
            <a:fld id="{95A109F8-35E9-4B2F-A35F-1BCBCB98069C}" type="slidenum">
              <a:rPr lang="en-US" smtClean="0"/>
              <a:pPr/>
              <a:t>27</a:t>
            </a:fld>
            <a:endParaRPr lang="en-US"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Evaluation Overview</a:t>
            </a:r>
          </a:p>
        </p:txBody>
      </p:sp>
      <p:sp>
        <p:nvSpPr>
          <p:cNvPr id="34820" name="Content Placeholder 4"/>
          <p:cNvSpPr>
            <a:spLocks noGrp="1"/>
          </p:cNvSpPr>
          <p:nvPr>
            <p:ph idx="1"/>
          </p:nvPr>
        </p:nvSpPr>
        <p:spPr>
          <a:xfrm>
            <a:off x="457200" y="1295400"/>
            <a:ext cx="8229600" cy="4525963"/>
          </a:xfrm>
        </p:spPr>
        <p:txBody>
          <a:bodyPr>
            <a:normAutofit fontScale="92500" lnSpcReduction="20000"/>
          </a:bodyPr>
          <a:lstStyle/>
          <a:p>
            <a:r>
              <a:rPr lang="en-US" sz="2400" dirty="0" smtClean="0"/>
              <a:t>The goal of drill evaluation is to validate strengths and identify improvement areas for participants</a:t>
            </a:r>
          </a:p>
          <a:p>
            <a:r>
              <a:rPr lang="en-US" sz="2400" dirty="0" smtClean="0"/>
              <a:t>Validate plans, procedures, and protocols:</a:t>
            </a:r>
          </a:p>
          <a:p>
            <a:pPr lvl="1"/>
            <a:r>
              <a:rPr lang="en-US" sz="2400" dirty="0" smtClean="0"/>
              <a:t>Were established plans, procedures, and protocols followed?</a:t>
            </a:r>
          </a:p>
          <a:p>
            <a:pPr lvl="1"/>
            <a:r>
              <a:rPr lang="en-US" sz="2400" dirty="0" smtClean="0"/>
              <a:t>Were plans, procedures, and protocols effective?</a:t>
            </a:r>
          </a:p>
          <a:p>
            <a:pPr lvl="1"/>
            <a:r>
              <a:rPr lang="en-US" sz="2400" dirty="0" smtClean="0"/>
              <a:t>What new or unanticipated challenges and issues arose?</a:t>
            </a:r>
          </a:p>
          <a:p>
            <a:pPr lvl="1"/>
            <a:r>
              <a:rPr lang="en-US" sz="2400" dirty="0" smtClean="0"/>
              <a:t>What level of capability was established?</a:t>
            </a:r>
          </a:p>
          <a:p>
            <a:r>
              <a:rPr lang="en-US" sz="2400" dirty="0" smtClean="0"/>
              <a:t>Evaluation is accomplished by: </a:t>
            </a:r>
          </a:p>
          <a:p>
            <a:pPr lvl="1">
              <a:buFont typeface="Arial" charset="0"/>
              <a:buChar char="‒"/>
            </a:pPr>
            <a:r>
              <a:rPr lang="en-US" sz="2400" dirty="0" smtClean="0"/>
              <a:t>Observing the event and collecting supporting data</a:t>
            </a:r>
          </a:p>
          <a:p>
            <a:pPr lvl="1">
              <a:buFont typeface="Arial" charset="0"/>
              <a:buChar char="‒"/>
            </a:pPr>
            <a:r>
              <a:rPr lang="en-US" sz="2400" dirty="0" smtClean="0"/>
              <a:t>Analyzing the data to compare performance against expected outcomes</a:t>
            </a:r>
          </a:p>
          <a:p>
            <a:pPr lvl="1">
              <a:buFont typeface="Arial" charset="0"/>
              <a:buChar char="‒"/>
            </a:pPr>
            <a:r>
              <a:rPr lang="en-US" sz="2400" dirty="0" smtClean="0"/>
              <a:t>Identifying strengths and areas for improvement</a:t>
            </a:r>
          </a:p>
          <a:p>
            <a:pPr lvl="1">
              <a:buFont typeface="Arial" charset="0"/>
              <a:buChar char="‒"/>
            </a:pPr>
            <a:r>
              <a:rPr lang="en-US" sz="2400" dirty="0" smtClean="0"/>
              <a:t>Recommending changes to ensure expected outcomes</a:t>
            </a:r>
          </a:p>
          <a:p>
            <a:endParaRPr lang="en-US" dirty="0" smtClean="0"/>
          </a:p>
        </p:txBody>
      </p:sp>
      <p:sp>
        <p:nvSpPr>
          <p:cNvPr id="34819" name="Slide Number Placeholder 3"/>
          <p:cNvSpPr>
            <a:spLocks noGrp="1"/>
          </p:cNvSpPr>
          <p:nvPr>
            <p:ph type="sldNum" sz="quarter" idx="12"/>
          </p:nvPr>
        </p:nvSpPr>
        <p:spPr>
          <a:noFill/>
        </p:spPr>
        <p:txBody>
          <a:bodyPr/>
          <a:lstStyle/>
          <a:p>
            <a:fld id="{38995042-23BF-49F5-80CE-93C8F90FAB53}" type="slidenum">
              <a:rPr lang="en-US" smtClean="0"/>
              <a:pPr/>
              <a:t>28</a:t>
            </a:fld>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itle 4"/>
          <p:cNvSpPr>
            <a:spLocks noGrp="1"/>
          </p:cNvSpPr>
          <p:nvPr>
            <p:ph type="title"/>
          </p:nvPr>
        </p:nvSpPr>
        <p:spPr/>
        <p:txBody>
          <a:bodyPr/>
          <a:lstStyle/>
          <a:p>
            <a:r>
              <a:rPr lang="en-US" dirty="0" smtClean="0"/>
              <a:t>CRC Drill Evaluation</a:t>
            </a:r>
          </a:p>
        </p:txBody>
      </p:sp>
      <p:sp>
        <p:nvSpPr>
          <p:cNvPr id="35844" name="Content Placeholder 4"/>
          <p:cNvSpPr>
            <a:spLocks noGrp="1"/>
          </p:cNvSpPr>
          <p:nvPr>
            <p:ph idx="1"/>
          </p:nvPr>
        </p:nvSpPr>
        <p:spPr bwMode="auto">
          <a:xfrm>
            <a:off x="457200" y="1371600"/>
            <a:ext cx="8229600" cy="4525963"/>
          </a:xfrm>
          <a:noFill/>
          <a:ln>
            <a:miter lim="800000"/>
            <a:headEnd/>
            <a:tailEnd/>
          </a:ln>
        </p:spPr>
        <p:txBody>
          <a:bodyPr vert="horz" wrap="square" lIns="91440" tIns="45720" rIns="91440" bIns="45720" numCol="1" anchor="t" anchorCtr="0" compatLnSpc="1">
            <a:prstTxWarp prst="textNoShape">
              <a:avLst/>
            </a:prstTxWarp>
            <a:normAutofit/>
          </a:bodyPr>
          <a:lstStyle/>
          <a:p>
            <a:r>
              <a:rPr lang="en-US" dirty="0" smtClean="0"/>
              <a:t>The drill will be conducted in a no-fault learning environment and systems; processes, not individuals, will be evaluated</a:t>
            </a:r>
          </a:p>
          <a:p>
            <a:r>
              <a:rPr lang="en-US" dirty="0" smtClean="0"/>
              <a:t>Evaluation provides an opportunity to identify ways to build on strengths and improve capabilities</a:t>
            </a:r>
          </a:p>
          <a:p>
            <a:r>
              <a:rPr lang="en-US" dirty="0" smtClean="0"/>
              <a:t>Because jurisdictions are testing new and emerging plans, skills, resources, and relationships, every drill can be expected to result in multiple recommendations for improvement</a:t>
            </a:r>
          </a:p>
          <a:p>
            <a:pPr eaLnBrk="1" hangingPunct="1"/>
            <a:r>
              <a:rPr lang="en-US" dirty="0" smtClean="0"/>
              <a:t>Evaluators will observe player actions and hear conversations and take notes</a:t>
            </a:r>
          </a:p>
          <a:p>
            <a:pPr eaLnBrk="1" hangingPunct="1"/>
            <a:r>
              <a:rPr lang="en-US" dirty="0" smtClean="0"/>
              <a:t>Evaluators will not provide feedback during play but may ask questions to fully understand and document player actions</a:t>
            </a:r>
          </a:p>
          <a:p>
            <a:endParaRPr lang="en-US" dirty="0" smtClean="0"/>
          </a:p>
        </p:txBody>
      </p:sp>
      <p:sp>
        <p:nvSpPr>
          <p:cNvPr id="35842" name="Slide Number Placeholder 3"/>
          <p:cNvSpPr>
            <a:spLocks noGrp="1"/>
          </p:cNvSpPr>
          <p:nvPr>
            <p:ph type="sldNum" sz="quarter" idx="12"/>
          </p:nvPr>
        </p:nvSpPr>
        <p:spPr>
          <a:noFill/>
          <a:ln>
            <a:miter lim="800000"/>
            <a:headEnd/>
            <a:tailEnd/>
          </a:ln>
        </p:spPr>
        <p:txBody>
          <a:bodyPr/>
          <a:lstStyle/>
          <a:p>
            <a:fld id="{DE3DB0CA-EFE6-4C8C-A85D-9C832CB75B66}" type="slidenum">
              <a:rPr lang="en-US" smtClean="0"/>
              <a:pPr/>
              <a:t>29</a:t>
            </a:fld>
            <a:endParaRPr lang="en-US"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[CRC Drill Name]</a:t>
            </a:r>
            <a:endParaRPr lang="en-US" dirty="0"/>
          </a:p>
        </p:txBody>
      </p:sp>
      <p:sp>
        <p:nvSpPr>
          <p:cNvPr id="3" name="Subtitle 2"/>
          <p:cNvSpPr>
            <a:spLocks noGrp="1"/>
          </p:cNvSpPr>
          <p:nvPr>
            <p:ph type="subTitle" idx="1"/>
          </p:nvPr>
        </p:nvSpPr>
        <p:spPr/>
        <p:txBody>
          <a:bodyPr/>
          <a:lstStyle/>
          <a:p>
            <a:r>
              <a:rPr lang="en-US" dirty="0" smtClean="0"/>
              <a:t>Player Briefing</a:t>
            </a:r>
          </a:p>
          <a:p>
            <a:r>
              <a:rPr lang="en-US" dirty="0" smtClean="0"/>
              <a:t>[Date]</a:t>
            </a:r>
            <a:endParaRPr lang="en-US" dirty="0"/>
          </a:p>
        </p:txBody>
      </p:sp>
      <p:cxnSp>
        <p:nvCxnSpPr>
          <p:cNvPr id="5" name="Straight Connector 4"/>
          <p:cNvCxnSpPr/>
          <p:nvPr/>
        </p:nvCxnSpPr>
        <p:spPr>
          <a:xfrm>
            <a:off x="381000" y="1143000"/>
            <a:ext cx="8229600" cy="0"/>
          </a:xfrm>
          <a:prstGeom prst="line">
            <a:avLst/>
          </a:prstGeom>
          <a:ln w="12700">
            <a:solidFill>
              <a:srgbClr val="002F8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itle 4"/>
          <p:cNvSpPr>
            <a:spLocks noGrp="1"/>
          </p:cNvSpPr>
          <p:nvPr>
            <p:ph type="title"/>
          </p:nvPr>
        </p:nvSpPr>
        <p:spPr/>
        <p:txBody>
          <a:bodyPr/>
          <a:lstStyle/>
          <a:p>
            <a:r>
              <a:rPr lang="en-US" dirty="0" smtClean="0"/>
              <a:t>CRC Drill Evaluation (cont.)</a:t>
            </a:r>
          </a:p>
        </p:txBody>
      </p:sp>
      <p:sp>
        <p:nvSpPr>
          <p:cNvPr id="35844"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eaLnBrk="1" hangingPunct="1"/>
            <a:r>
              <a:rPr lang="en-US" dirty="0" smtClean="0"/>
              <a:t>Player input to evaluation through:</a:t>
            </a:r>
          </a:p>
          <a:p>
            <a:pPr lvl="1"/>
            <a:r>
              <a:rPr lang="en-US" dirty="0" smtClean="0"/>
              <a:t>Hot Wash immediately after drill at stations and among full CRC</a:t>
            </a:r>
          </a:p>
          <a:p>
            <a:pPr lvl="1"/>
            <a:r>
              <a:rPr lang="en-US" dirty="0" smtClean="0"/>
              <a:t>Participant Feedback Forms</a:t>
            </a:r>
          </a:p>
          <a:p>
            <a:pPr lvl="1"/>
            <a:r>
              <a:rPr lang="en-US" dirty="0" smtClean="0"/>
              <a:t>Any other logs or notes</a:t>
            </a:r>
          </a:p>
          <a:p>
            <a:pPr eaLnBrk="1" hangingPunct="1"/>
            <a:r>
              <a:rPr lang="en-US" dirty="0" smtClean="0"/>
              <a:t>Evaluators compile an After-Action Report (AAR)</a:t>
            </a:r>
          </a:p>
          <a:p>
            <a:pPr eaLnBrk="1" hangingPunct="1"/>
            <a:r>
              <a:rPr lang="en-US" dirty="0" smtClean="0"/>
              <a:t>After-Action Meeting</a:t>
            </a:r>
          </a:p>
          <a:p>
            <a:pPr lvl="1"/>
            <a:r>
              <a:rPr lang="en-US" dirty="0" smtClean="0"/>
              <a:t>Elected and appointed officials review the AAR and identify corrective actions in an Improvement Plan</a:t>
            </a:r>
          </a:p>
        </p:txBody>
      </p:sp>
      <p:sp>
        <p:nvSpPr>
          <p:cNvPr id="35842" name="Slide Number Placeholder 3"/>
          <p:cNvSpPr>
            <a:spLocks noGrp="1"/>
          </p:cNvSpPr>
          <p:nvPr>
            <p:ph type="sldNum" sz="quarter" idx="12"/>
          </p:nvPr>
        </p:nvSpPr>
        <p:spPr>
          <a:noFill/>
          <a:ln>
            <a:miter lim="800000"/>
            <a:headEnd/>
            <a:tailEnd/>
          </a:ln>
        </p:spPr>
        <p:txBody>
          <a:bodyPr/>
          <a:lstStyle/>
          <a:p>
            <a:fld id="{DE3DB0CA-EFE6-4C8C-A85D-9C832CB75B66}" type="slidenum">
              <a:rPr lang="en-US" smtClean="0"/>
              <a:pPr/>
              <a:t>30</a:t>
            </a:fld>
            <a:endParaRPr lang="en-US"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7"/>
          <p:cNvSpPr>
            <a:spLocks noGrp="1" noChangeArrowheads="1"/>
          </p:cNvSpPr>
          <p:nvPr>
            <p:ph type="title"/>
          </p:nvPr>
        </p:nvSpPr>
        <p:spPr/>
        <p:txBody>
          <a:bodyPr/>
          <a:lstStyle/>
          <a:p>
            <a:pPr eaLnBrk="1" hangingPunct="1"/>
            <a:r>
              <a:rPr lang="en-US" dirty="0" smtClean="0"/>
              <a:t>Administrative Details</a:t>
            </a:r>
          </a:p>
        </p:txBody>
      </p:sp>
      <p:sp>
        <p:nvSpPr>
          <p:cNvPr id="24580" name="Content Placeholder 4"/>
          <p:cNvSpPr>
            <a:spLocks noGrp="1"/>
          </p:cNvSpPr>
          <p:nvPr>
            <p:ph idx="1"/>
          </p:nvPr>
        </p:nvSpPr>
        <p:spPr>
          <a:xfrm>
            <a:off x="457200" y="1295400"/>
            <a:ext cx="8229600" cy="4525963"/>
          </a:xfrm>
        </p:spPr>
        <p:txBody>
          <a:bodyPr/>
          <a:lstStyle/>
          <a:p>
            <a:pPr eaLnBrk="1" hangingPunct="1"/>
            <a:r>
              <a:rPr lang="en-US" dirty="0" smtClean="0"/>
              <a:t>[Parking and transportation]</a:t>
            </a:r>
          </a:p>
          <a:p>
            <a:pPr eaLnBrk="1" hangingPunct="1"/>
            <a:r>
              <a:rPr lang="en-US" dirty="0" smtClean="0"/>
              <a:t>[Security/access restrictions]</a:t>
            </a:r>
          </a:p>
          <a:p>
            <a:pPr eaLnBrk="1" hangingPunct="1"/>
            <a:r>
              <a:rPr lang="en-US" dirty="0" smtClean="0"/>
              <a:t>[Restroom locations] </a:t>
            </a:r>
          </a:p>
          <a:p>
            <a:pPr eaLnBrk="1" hangingPunct="1"/>
            <a:r>
              <a:rPr lang="en-US" dirty="0" smtClean="0"/>
              <a:t>[Food and water]</a:t>
            </a:r>
          </a:p>
          <a:p>
            <a:pPr eaLnBrk="1" hangingPunct="1"/>
            <a:r>
              <a:rPr lang="en-US" dirty="0" smtClean="0"/>
              <a:t>[Smoking policy]</a:t>
            </a:r>
          </a:p>
          <a:p>
            <a:pPr eaLnBrk="1" hangingPunct="1"/>
            <a:r>
              <a:rPr lang="en-US" dirty="0" smtClean="0"/>
              <a:t>[Drill cleanup]</a:t>
            </a:r>
          </a:p>
          <a:p>
            <a:pPr eaLnBrk="1" hangingPunct="1">
              <a:lnSpc>
                <a:spcPct val="90000"/>
              </a:lnSpc>
            </a:pPr>
            <a:r>
              <a:rPr lang="en-US" dirty="0" smtClean="0"/>
              <a:t>[Others as necessary]</a:t>
            </a:r>
          </a:p>
          <a:p>
            <a:pPr eaLnBrk="1" hangingPunct="1"/>
            <a:r>
              <a:rPr lang="en-US" dirty="0" smtClean="0"/>
              <a:t>After the Hot Wash, please return:</a:t>
            </a:r>
          </a:p>
          <a:p>
            <a:pPr lvl="1" eaLnBrk="1" hangingPunct="1">
              <a:buFont typeface="Arial" charset="0"/>
              <a:buChar char="‒"/>
            </a:pPr>
            <a:r>
              <a:rPr lang="en-US" dirty="0" smtClean="0"/>
              <a:t>All badges </a:t>
            </a:r>
          </a:p>
          <a:p>
            <a:pPr lvl="1" eaLnBrk="1" hangingPunct="1">
              <a:buFont typeface="Arial" charset="0"/>
              <a:buChar char="‒"/>
            </a:pPr>
            <a:r>
              <a:rPr lang="en-US" dirty="0" smtClean="0"/>
              <a:t>All documentation (notes/logs)</a:t>
            </a:r>
          </a:p>
          <a:p>
            <a:pPr lvl="1" eaLnBrk="1" hangingPunct="1">
              <a:buFont typeface="Arial" charset="0"/>
              <a:buChar char="‒"/>
            </a:pPr>
            <a:r>
              <a:rPr lang="en-US" dirty="0" smtClean="0"/>
              <a:t>Participant feedback form</a:t>
            </a:r>
          </a:p>
          <a:p>
            <a:endParaRPr lang="en-US" dirty="0" smtClean="0"/>
          </a:p>
        </p:txBody>
      </p:sp>
      <p:sp>
        <p:nvSpPr>
          <p:cNvPr id="24578" name="Rectangle 4"/>
          <p:cNvSpPr>
            <a:spLocks noGrp="1" noChangeArrowheads="1"/>
          </p:cNvSpPr>
          <p:nvPr>
            <p:ph type="sldNum" sz="quarter" idx="12"/>
          </p:nvPr>
        </p:nvSpPr>
        <p:spPr>
          <a:noFill/>
        </p:spPr>
        <p:txBody>
          <a:bodyPr/>
          <a:lstStyle/>
          <a:p>
            <a:fld id="{DED372A8-01A2-4416-80DF-59BC3F50A5C9}" type="slidenum">
              <a:rPr lang="en-US" smtClean="0"/>
              <a:pPr/>
              <a:t>31</a:t>
            </a:fld>
            <a:endParaRPr lang="en-US" dirty="0"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itle 3"/>
          <p:cNvSpPr>
            <a:spLocks noGrp="1"/>
          </p:cNvSpPr>
          <p:nvPr>
            <p:ph type="title"/>
          </p:nvPr>
        </p:nvSpPr>
        <p:spPr/>
        <p:txBody>
          <a:bodyPr/>
          <a:lstStyle/>
          <a:p>
            <a:r>
              <a:rPr lang="en-US" smtClean="0"/>
              <a:t>Questions?</a:t>
            </a:r>
          </a:p>
        </p:txBody>
      </p:sp>
      <p:sp>
        <p:nvSpPr>
          <p:cNvPr id="39938" name="Slide Number Placeholder 3"/>
          <p:cNvSpPr>
            <a:spLocks noGrp="1"/>
          </p:cNvSpPr>
          <p:nvPr>
            <p:ph type="sldNum" sz="quarter" idx="12"/>
          </p:nvPr>
        </p:nvSpPr>
        <p:spPr>
          <a:noFill/>
          <a:ln>
            <a:miter lim="800000"/>
            <a:headEnd/>
            <a:tailEnd/>
          </a:ln>
        </p:spPr>
        <p:txBody>
          <a:bodyPr/>
          <a:lstStyle/>
          <a:p>
            <a:fld id="{91B8790E-BD46-437C-8D28-9CA3B6147050}" type="slidenum">
              <a:rPr lang="en-US" smtClean="0"/>
              <a:pPr/>
              <a:t>32</a:t>
            </a:fld>
            <a:endParaRPr lang="en-US"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4" name="Content Placeholder 3"/>
          <p:cNvSpPr>
            <a:spLocks noGrp="1"/>
          </p:cNvSpPr>
          <p:nvPr>
            <p:ph idx="1"/>
          </p:nvPr>
        </p:nvSpPr>
        <p:spPr/>
        <p:txBody>
          <a:bodyPr/>
          <a:lstStyle/>
          <a:p>
            <a:r>
              <a:rPr lang="en-US" dirty="0" smtClean="0"/>
              <a:t>[Name]</a:t>
            </a:r>
          </a:p>
          <a:p>
            <a:r>
              <a:rPr lang="en-US" dirty="0" smtClean="0"/>
              <a:t>[Title (e.g., Drill Director, Actor Controller)]</a:t>
            </a:r>
          </a:p>
          <a:p>
            <a:r>
              <a:rPr lang="en-US" dirty="0" smtClean="0"/>
              <a:t>[Organization]</a:t>
            </a:r>
            <a:endParaRPr lang="en-US" dirty="0"/>
          </a:p>
        </p:txBody>
      </p:sp>
      <p:sp>
        <p:nvSpPr>
          <p:cNvPr id="5" name="Slide Number Placeholder 4"/>
          <p:cNvSpPr>
            <a:spLocks noGrp="1"/>
          </p:cNvSpPr>
          <p:nvPr>
            <p:ph type="sldNum" sz="quarter" idx="12"/>
          </p:nvPr>
        </p:nvSpPr>
        <p:spPr/>
        <p:txBody>
          <a:bodyPr/>
          <a:lstStyle/>
          <a:p>
            <a:fld id="{5DFF13A9-1037-4D5A-A349-B944681F0EB5}"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Grp="1" noChangeArrowheads="1"/>
          </p:cNvSpPr>
          <p:nvPr>
            <p:ph type="title"/>
          </p:nvPr>
        </p:nvSpPr>
        <p:spPr/>
        <p:txBody>
          <a:bodyPr/>
          <a:lstStyle/>
          <a:p>
            <a:pPr eaLnBrk="1" hangingPunct="1"/>
            <a:r>
              <a:rPr lang="en-US" dirty="0" smtClean="0"/>
              <a:t>Agenda</a:t>
            </a:r>
          </a:p>
        </p:txBody>
      </p:sp>
      <p:sp>
        <p:nvSpPr>
          <p:cNvPr id="6148" name="Content Placeholder 4"/>
          <p:cNvSpPr>
            <a:spLocks noGrp="1"/>
          </p:cNvSpPr>
          <p:nvPr>
            <p:ph idx="1"/>
          </p:nvPr>
        </p:nvSpPr>
        <p:spPr/>
        <p:txBody>
          <a:bodyPr/>
          <a:lstStyle/>
          <a:p>
            <a:r>
              <a:rPr lang="en-US" dirty="0" smtClean="0"/>
              <a:t>Welcome  </a:t>
            </a:r>
          </a:p>
          <a:p>
            <a:r>
              <a:rPr lang="en-US" dirty="0" smtClean="0"/>
              <a:t>Drill Overview</a:t>
            </a:r>
          </a:p>
          <a:p>
            <a:r>
              <a:rPr lang="en-US" dirty="0" smtClean="0"/>
              <a:t>General Drill Concept</a:t>
            </a:r>
          </a:p>
          <a:p>
            <a:r>
              <a:rPr lang="en-US" dirty="0" smtClean="0"/>
              <a:t>Player Instructions </a:t>
            </a:r>
          </a:p>
          <a:p>
            <a:r>
              <a:rPr lang="en-US" dirty="0" smtClean="0"/>
              <a:t>Evaluation</a:t>
            </a:r>
          </a:p>
          <a:p>
            <a:r>
              <a:rPr lang="en-US" dirty="0" smtClean="0"/>
              <a:t>Administrative Details</a:t>
            </a:r>
          </a:p>
          <a:p>
            <a:endParaRPr lang="en-US" dirty="0" smtClean="0"/>
          </a:p>
        </p:txBody>
      </p:sp>
      <p:sp>
        <p:nvSpPr>
          <p:cNvPr id="6146" name="Rectangle 4"/>
          <p:cNvSpPr>
            <a:spLocks noGrp="1" noChangeArrowheads="1"/>
          </p:cNvSpPr>
          <p:nvPr>
            <p:ph type="sldNum" sz="quarter" idx="12"/>
          </p:nvPr>
        </p:nvSpPr>
        <p:spPr>
          <a:noFill/>
        </p:spPr>
        <p:txBody>
          <a:bodyPr/>
          <a:lstStyle/>
          <a:p>
            <a:fld id="{C81023DB-D54D-4436-8D02-FF10FB6AAE1D}" type="slidenum">
              <a:rPr lang="en-US" smtClean="0"/>
              <a:pPr/>
              <a:t>5</a:t>
            </a:fld>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Drill Overview</a:t>
            </a:r>
          </a:p>
        </p:txBody>
      </p:sp>
      <p:sp>
        <p:nvSpPr>
          <p:cNvPr id="19459" name="Content Placeholder 3"/>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Purpose: Evaluate player actions in operating a Community Reception Center (CRC) in a radiation emergency against current CRC plans and procedures. </a:t>
            </a:r>
          </a:p>
        </p:txBody>
      </p:sp>
      <p:sp>
        <p:nvSpPr>
          <p:cNvPr id="4" name="Slide Number Placeholder 3"/>
          <p:cNvSpPr>
            <a:spLocks noGrp="1"/>
          </p:cNvSpPr>
          <p:nvPr>
            <p:ph type="sldNum" sz="quarter" idx="12"/>
          </p:nvPr>
        </p:nvSpPr>
        <p:spPr/>
        <p:txBody>
          <a:bodyPr/>
          <a:lstStyle/>
          <a:p>
            <a:fld id="{5DFF13A9-1037-4D5A-A349-B944681F0EB5}"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Scope and Mission Area</a:t>
            </a:r>
            <a:endParaRPr lang="en-US" dirty="0"/>
          </a:p>
        </p:txBody>
      </p:sp>
      <p:sp>
        <p:nvSpPr>
          <p:cNvPr id="3" name="Content Placeholder 2"/>
          <p:cNvSpPr>
            <a:spLocks noGrp="1"/>
          </p:cNvSpPr>
          <p:nvPr>
            <p:ph idx="1"/>
          </p:nvPr>
        </p:nvSpPr>
        <p:spPr/>
        <p:txBody>
          <a:bodyPr/>
          <a:lstStyle/>
          <a:p>
            <a:r>
              <a:rPr lang="en-US" dirty="0" smtClean="0"/>
              <a:t>Scope</a:t>
            </a:r>
          </a:p>
          <a:p>
            <a:pPr lvl="1"/>
            <a:r>
              <a:rPr lang="en-US" dirty="0" smtClean="0"/>
              <a:t>Type: Drill</a:t>
            </a:r>
          </a:p>
          <a:p>
            <a:pPr lvl="1"/>
            <a:r>
              <a:rPr lang="en-US" dirty="0" smtClean="0"/>
              <a:t>Duration: [planned length]</a:t>
            </a:r>
          </a:p>
          <a:p>
            <a:pPr lvl="1"/>
            <a:r>
              <a:rPr lang="en-US" dirty="0" smtClean="0"/>
              <a:t>Location: [describe general location and layout of drill area]</a:t>
            </a:r>
          </a:p>
          <a:p>
            <a:pPr lvl="1"/>
            <a:r>
              <a:rPr lang="en-US" dirty="0" smtClean="0"/>
              <a:t>Parameters: </a:t>
            </a:r>
            <a:r>
              <a:rPr lang="en-US" sz="2000" dirty="0" smtClean="0"/>
              <a:t>[what is and what is not included in the drill; for example, drill play is limited to activities within a CRC that has already been set up and staffed]</a:t>
            </a:r>
            <a:endParaRPr lang="en-US" dirty="0" smtClean="0"/>
          </a:p>
          <a:p>
            <a:r>
              <a:rPr lang="en-US" dirty="0" smtClean="0"/>
              <a:t>Mission area </a:t>
            </a:r>
          </a:p>
          <a:p>
            <a:pPr lvl="1"/>
            <a:r>
              <a:rPr lang="en-US" dirty="0" smtClean="0"/>
              <a:t>Response</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Participants</a:t>
            </a:r>
            <a:endParaRPr lang="en-US" dirty="0"/>
          </a:p>
        </p:txBody>
      </p:sp>
      <p:sp>
        <p:nvSpPr>
          <p:cNvPr id="3" name="Content Placeholder 2"/>
          <p:cNvSpPr>
            <a:spLocks noGrp="1"/>
          </p:cNvSpPr>
          <p:nvPr>
            <p:ph idx="1"/>
          </p:nvPr>
        </p:nvSpPr>
        <p:spPr/>
        <p:txBody>
          <a:bodyPr/>
          <a:lstStyle/>
          <a:p>
            <a:r>
              <a:rPr lang="en-US" dirty="0" smtClean="0"/>
              <a:t>[list of participating organizations and their roles in the drill]</a:t>
            </a:r>
            <a:endParaRPr lang="en-US" dirty="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Objectives and Core Capabilities</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1: Activate and manage a CRC with the appropriate command structure, assets, and resources to handle [XXX] evacuees over an [X]-hour period. </a:t>
            </a:r>
          </a:p>
          <a:p>
            <a:pPr lvl="1"/>
            <a:r>
              <a:rPr lang="en-US" dirty="0" smtClean="0">
                <a:solidFill>
                  <a:schemeClr val="tx1"/>
                </a:solidFill>
              </a:rPr>
              <a:t>Aligns to: Mass Care Services</a:t>
            </a:r>
          </a:p>
          <a:p>
            <a:r>
              <a:rPr lang="en-US" dirty="0" smtClean="0">
                <a:solidFill>
                  <a:schemeClr val="tx1"/>
                </a:solidFill>
              </a:rPr>
              <a:t>Objective 2: Conduct radiological monitoring and decontamination operations for potentially contaminated populations.</a:t>
            </a:r>
          </a:p>
          <a:p>
            <a:pPr lvl="1"/>
            <a:r>
              <a:rPr lang="en-US" dirty="0" smtClean="0">
                <a:solidFill>
                  <a:schemeClr val="tx1"/>
                </a:solidFill>
              </a:rPr>
              <a:t>Aligns to: Environmental Response/Health and Safety</a:t>
            </a:r>
          </a:p>
          <a:p>
            <a:r>
              <a:rPr lang="en-US" dirty="0" smtClean="0">
                <a:solidFill>
                  <a:schemeClr val="tx1"/>
                </a:solidFill>
              </a:rPr>
              <a:t>Objective 3: Conduct radiological assessments to determine if follow-up medical care is needed.</a:t>
            </a:r>
          </a:p>
          <a:p>
            <a:pPr lvl="1"/>
            <a:r>
              <a:rPr lang="en-US" dirty="0" smtClean="0">
                <a:solidFill>
                  <a:schemeClr val="tx1"/>
                </a:solidFill>
              </a:rPr>
              <a:t>Aligns to: Public Health and Medical Services</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34846B34AE7F479F149FA167C949BE" ma:contentTypeVersion="0" ma:contentTypeDescription="Create a new document." ma:contentTypeScope="" ma:versionID="bed22beb008dccb59db764c9d24dbdf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2DBA9D8-C5C0-486F-8C3C-B72901EE9E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DAEB0D7-B3F2-46EC-AB0E-0F7EFD72BB85}">
  <ds:schemaRefs>
    <ds:schemaRef ds:uri="http://schemas.microsoft.com/sharepoint/v3/contenttype/forms"/>
  </ds:schemaRefs>
</ds:datastoreItem>
</file>

<file path=customXml/itemProps3.xml><?xml version="1.0" encoding="utf-8"?>
<ds:datastoreItem xmlns:ds="http://schemas.openxmlformats.org/officeDocument/2006/customXml" ds:itemID="{61407ED7-8A97-422D-8BEA-433EF3758FF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13580</TotalTime>
  <Pages>45</Pages>
  <Words>2174</Words>
  <Application>Microsoft Office PowerPoint</Application>
  <PresentationFormat>On-screen Show (4:3)</PresentationFormat>
  <Paragraphs>238</Paragraphs>
  <Slides>32</Slides>
  <Notes>16</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Directions for This Template</vt:lpstr>
      <vt:lpstr>Safeguarding Exercise Information</vt:lpstr>
      <vt:lpstr>[CRC Drill Name]</vt:lpstr>
      <vt:lpstr>Welcome</vt:lpstr>
      <vt:lpstr>Agenda</vt:lpstr>
      <vt:lpstr>Drill Overview</vt:lpstr>
      <vt:lpstr>Drill Scope and Mission Area</vt:lpstr>
      <vt:lpstr>Drill Participants</vt:lpstr>
      <vt:lpstr>Objectives and Core Capabilities</vt:lpstr>
      <vt:lpstr>Objectives and Core Capabilities (cont.)</vt:lpstr>
      <vt:lpstr>General Drill Concept</vt:lpstr>
      <vt:lpstr>General Drill Concept (cont.)</vt:lpstr>
      <vt:lpstr>Sample Actor Card</vt:lpstr>
      <vt:lpstr>General Drill Concept (cont.)</vt:lpstr>
      <vt:lpstr>Sample Contamination Card</vt:lpstr>
      <vt:lpstr>General Drill Concept (cont.)</vt:lpstr>
      <vt:lpstr>Drill Assumptions and Artificialities</vt:lpstr>
      <vt:lpstr>Drill Assumptions and Artificialities</vt:lpstr>
      <vt:lpstr>Player Communications</vt:lpstr>
      <vt:lpstr>Safety</vt:lpstr>
      <vt:lpstr>Drill Area</vt:lpstr>
      <vt:lpstr>Security</vt:lpstr>
      <vt:lpstr>Observers, Media, and VIPs</vt:lpstr>
      <vt:lpstr>Drill Schedule</vt:lpstr>
      <vt:lpstr>Player Instructions during the Drill</vt:lpstr>
      <vt:lpstr>Player Instructions during the Drill (cont.)</vt:lpstr>
      <vt:lpstr>Player Roles after the Drill</vt:lpstr>
      <vt:lpstr>Evaluation Overview</vt:lpstr>
      <vt:lpstr>CRC Drill Evaluation</vt:lpstr>
      <vt:lpstr>CRC Drill Evaluation (cont.)</vt:lpstr>
      <vt:lpstr>Administrative Details</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Player Briefing</dc:title>
  <dc:creator>HSEEP Support Team</dc:creator>
  <cp:keywords>HSEEP, Template, Player Briefing, Conduct</cp:keywords>
  <cp:lastModifiedBy>SC&amp;A</cp:lastModifiedBy>
  <cp:revision>648</cp:revision>
  <cp:lastPrinted>1999-04-19T20:28:01Z</cp:lastPrinted>
  <dcterms:created xsi:type="dcterms:W3CDTF">1997-12-17T16:27:14Z</dcterms:created>
  <dcterms:modified xsi:type="dcterms:W3CDTF">2015-08-04T15:31:15Z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0x0101002134846B34AE7F479F149FA167C949BE</vt:lpwstr>
  </property>
</Properties>
</file>