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1" r:id="rId4"/>
  </p:sldMasterIdLst>
  <p:notesMasterIdLst>
    <p:notesMasterId r:id="rId22"/>
  </p:notesMasterIdLst>
  <p:handoutMasterIdLst>
    <p:handoutMasterId r:id="rId23"/>
  </p:handoutMasterIdLst>
  <p:sldIdLst>
    <p:sldId id="369" r:id="rId5"/>
    <p:sldId id="406" r:id="rId6"/>
    <p:sldId id="364" r:id="rId7"/>
    <p:sldId id="393" r:id="rId8"/>
    <p:sldId id="259" r:id="rId9"/>
    <p:sldId id="371" r:id="rId10"/>
    <p:sldId id="402" r:id="rId11"/>
    <p:sldId id="403" r:id="rId12"/>
    <p:sldId id="400" r:id="rId13"/>
    <p:sldId id="358" r:id="rId14"/>
    <p:sldId id="404" r:id="rId15"/>
    <p:sldId id="405" r:id="rId16"/>
    <p:sldId id="401" r:id="rId17"/>
    <p:sldId id="314" r:id="rId18"/>
    <p:sldId id="399" r:id="rId19"/>
    <p:sldId id="354" r:id="rId20"/>
    <p:sldId id="356" r:id="rId21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F80"/>
    <a:srgbClr val="333333"/>
    <a:srgbClr val="898989"/>
    <a:srgbClr val="003366"/>
    <a:srgbClr val="000063"/>
    <a:srgbClr val="F6B403"/>
    <a:srgbClr val="003399"/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6" autoAdjust="0"/>
    <p:restoredTop sz="75862" autoAdjust="0"/>
  </p:normalViewPr>
  <p:slideViewPr>
    <p:cSldViewPr>
      <p:cViewPr varScale="1">
        <p:scale>
          <a:sx n="62" d="100"/>
          <a:sy n="62" d="100"/>
        </p:scale>
        <p:origin x="-21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472" y="-90"/>
      </p:cViewPr>
      <p:guideLst>
        <p:guide orient="horz" pos="2924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85346C89-D363-4AE5-9E80-87755B9554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9702DEA0-4654-442B-8103-A73042D22A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/>
              <a:t>Jurisdictions can modify and augment this briefing as needed.</a:t>
            </a:r>
          </a:p>
          <a:p>
            <a:endParaRPr lang="en-US" dirty="0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8BECFD-D219-4A1F-A4CA-F5B47BB96347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D14BC3-43A2-4A41-977B-E48A1A24DF78}" type="slidenum">
              <a:rPr lang="en-US" smtClean="0"/>
              <a:pPr/>
              <a:t>16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 the Drill Director, Lead Controller,</a:t>
            </a:r>
            <a:r>
              <a:rPr lang="en-US" baseline="0" dirty="0" smtClean="0"/>
              <a:t> Safety Controller, Actor Controller, Observer/Media/VIP Controller, Lead Evaluator, Support Staff (by name and location, if they are not present at the briefing).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02DEA0-4654-442B-8103-A73042D22AA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EAED1F-F7B5-4572-9FC7-3CD568C70DA5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63744" y="8817904"/>
            <a:ext cx="3032336" cy="464185"/>
          </a:xfrm>
          <a:prstGeom prst="rect">
            <a:avLst/>
          </a:prstGeom>
        </p:spPr>
        <p:txBody>
          <a:bodyPr lIns="93024" tIns="46512" rIns="93024" bIns="46512"/>
          <a:lstStyle/>
          <a:p>
            <a:fld id="{5FC84FED-3F94-4C44-A9A4-BE018A5079C7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if the full Hot Wash will be preceded</a:t>
            </a:r>
            <a:r>
              <a:rPr lang="en-US" baseline="0" dirty="0" smtClean="0"/>
              <a:t> by smaller Hot Washes in each individual area of the CRC.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02DEA0-4654-442B-8103-A73042D22AA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[Modify the badge colors or identification to be used accordingly. Note if there are special designators, such as a colored hat, for Drill Director, Lead Controller, Lead Evaluator, Actor Controller, Observer/Media/VIP Controller.]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9E33EE-F063-4D3D-A914-BA8AE3F229D9}" type="slidenum">
              <a:rPr lang="en-US" smtClean="0"/>
              <a:pPr/>
              <a:t>12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E168A4-044D-44FE-8F95-7D672F63769C}" type="slidenum">
              <a:rPr lang="en-US" smtClean="0"/>
              <a:pPr/>
              <a:t>13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C9E79E-8A0F-4257-9D2D-776F2F8ADE69}" type="slidenum">
              <a:rPr lang="en-US" smtClean="0"/>
              <a:pPr/>
              <a:t>14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[Give more details on these</a:t>
            </a:r>
            <a:r>
              <a:rPr lang="en-US" baseline="0" dirty="0" smtClean="0"/>
              <a:t> items than were provided in the previous offsite briefings, as needed]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400B2A-C847-4D9B-AE95-7CA3EE94E18A}" type="slidenum">
              <a:rPr lang="en-US" smtClean="0"/>
              <a:pPr/>
              <a:t>15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" y="228600"/>
            <a:ext cx="7772400" cy="1143000"/>
          </a:xfrm>
        </p:spPr>
        <p:txBody>
          <a:bodyPr>
            <a:normAutofit/>
          </a:bodyPr>
          <a:lstStyle>
            <a:lvl1pPr algn="l">
              <a:defRPr sz="4200">
                <a:solidFill>
                  <a:srgbClr val="002F8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" y="1371600"/>
            <a:ext cx="6400800" cy="1371600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Your-Org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867400"/>
            <a:ext cx="23622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20040" y="356616"/>
            <a:ext cx="8229600" cy="70408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347472" y="1143000"/>
            <a:ext cx="8186928" cy="9144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" y="228600"/>
            <a:ext cx="7772400" cy="1143000"/>
          </a:xfrm>
        </p:spPr>
        <p:txBody>
          <a:bodyPr>
            <a:normAutofit/>
          </a:bodyPr>
          <a:lstStyle>
            <a:lvl1pPr algn="l">
              <a:defRPr sz="4200">
                <a:solidFill>
                  <a:srgbClr val="002F8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" y="1371600"/>
            <a:ext cx="6400800" cy="1371600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5" descr="Your-Org-Logo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23622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  <p:sldLayoutId id="2147483740" r:id="rId1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rgbClr val="002F80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2349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1pPr>
      <a:lvl2pPr marL="457200" indent="-2349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2pPr>
      <a:lvl3pPr marL="6921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3pPr>
      <a:lvl4pPr marL="914400" indent="-2349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4pPr>
      <a:lvl5pPr marL="11493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Directions for </a:t>
            </a:r>
            <a:r>
              <a:rPr lang="en-US" dirty="0" smtClean="0">
                <a:solidFill>
                  <a:schemeClr val="bg1"/>
                </a:solidFill>
              </a:rPr>
              <a:t>This </a:t>
            </a:r>
            <a:r>
              <a:rPr lang="en-US" dirty="0" smtClean="0">
                <a:solidFill>
                  <a:schemeClr val="bg1"/>
                </a:solidFill>
              </a:rPr>
              <a:t>Template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600"/>
          </a:xfrm>
        </p:spPr>
        <p:txBody>
          <a:bodyPr/>
          <a:lstStyle/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Use the Slide Master to make universal changes to the presentation, including inserting your organization’s logo</a:t>
            </a:r>
          </a:p>
          <a:p>
            <a:pPr lvl="1">
              <a:buClr>
                <a:schemeClr val="bg1"/>
              </a:buClr>
              <a:buFont typeface="Arial" charset="0"/>
              <a:buChar char="‒"/>
            </a:pPr>
            <a:r>
              <a:rPr lang="en-US" dirty="0" smtClean="0">
                <a:solidFill>
                  <a:schemeClr val="bg1"/>
                </a:solidFill>
              </a:rPr>
              <a:t>“View” tab &gt; “Slide Master”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Replace placeholders (indicated by brackets [ ]) with information specific to your drill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Delete any slides that are not relevant for your drill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Font size should not be smaller than 22pt</a:t>
            </a:r>
          </a:p>
          <a:p>
            <a:pPr algn="r">
              <a:buClr>
                <a:schemeClr val="bg1"/>
              </a:buCl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/>
          </a:p>
          <a:p>
            <a:pPr>
              <a:buClr>
                <a:schemeClr val="bg1"/>
              </a:buClr>
            </a:pPr>
            <a:endParaRPr lang="en-US" dirty="0" smtClean="0">
              <a:solidFill>
                <a:srgbClr val="999999"/>
              </a:solidFill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7B90F9-7C9C-48A8-A508-4C5EE73F8EE6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  <p:transition advTm="8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General Rules for Drill Play</a:t>
            </a:r>
          </a:p>
        </p:txBody>
      </p:sp>
      <p:sp>
        <p:nvSpPr>
          <p:cNvPr id="15364" name="Content Placeholder 4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675"/>
              </a:spcBef>
            </a:pPr>
            <a:r>
              <a:rPr lang="en-US" dirty="0" smtClean="0"/>
              <a:t>Play will be restricted to the delineated areas surrounding drill site</a:t>
            </a:r>
          </a:p>
          <a:p>
            <a:r>
              <a:rPr lang="en-US" dirty="0" smtClean="0"/>
              <a:t>Players will conduct operations as normally as possible, as called for in CRC plans, procedures, and protocols</a:t>
            </a:r>
          </a:p>
          <a:p>
            <a:r>
              <a:rPr lang="en-US" dirty="0" smtClean="0"/>
              <a:t>Participants will actually perform needed actions, except as noted previously for simulation or as directed by a controller or evaluator</a:t>
            </a:r>
          </a:p>
          <a:p>
            <a:r>
              <a:rPr lang="en-US" dirty="0" smtClean="0"/>
              <a:t>Controllers may call for a “time out” in his or her area to provide clarification or training to players for a critical action [delete if not applicable]</a:t>
            </a:r>
          </a:p>
          <a:p>
            <a:r>
              <a:rPr lang="en-US" dirty="0" smtClean="0"/>
              <a:t>Otherwise, controllers and evaluators will not prompt players</a:t>
            </a:r>
          </a:p>
        </p:txBody>
      </p:sp>
      <p:sp>
        <p:nvSpPr>
          <p:cNvPr id="15362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345297-4E8E-4131-A004-283E14212AB9}" type="slidenum">
              <a:rPr lang="en-US" smtClean="0"/>
              <a:pPr/>
              <a:t>10</a:t>
            </a:fld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General Rules for Drill Play (cont.)</a:t>
            </a:r>
          </a:p>
        </p:txBody>
      </p:sp>
      <p:sp>
        <p:nvSpPr>
          <p:cNvPr id="15364" name="Content Placeholder 4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Do not hold personal conversations between players and controllers/evaluators or with actors</a:t>
            </a:r>
          </a:p>
          <a:p>
            <a:r>
              <a:rPr lang="en-US" dirty="0" smtClean="0"/>
              <a:t>Actors will stay in their roles</a:t>
            </a:r>
          </a:p>
          <a:p>
            <a:r>
              <a:rPr lang="en-US" dirty="0" smtClean="0"/>
              <a:t>Observers, media, and VIPs will be present but should not interfere with players and should remain in their own area</a:t>
            </a:r>
          </a:p>
          <a:p>
            <a:r>
              <a:rPr lang="en-US" dirty="0" smtClean="0"/>
              <a:t>Photography, videotaping, or recording of drill play is not allowed without permission from the drill organizers</a:t>
            </a:r>
          </a:p>
          <a:p>
            <a:r>
              <a:rPr lang="en-US" dirty="0" smtClean="0"/>
              <a:t>Tweeting, uploading, posting, etc. of drill information is not allowed without permission from the drill organizers</a:t>
            </a:r>
          </a:p>
          <a:p>
            <a:r>
              <a:rPr lang="en-US" dirty="0" smtClean="0"/>
              <a:t>Wear your drill ID badge at all times; unauthorized/unidentified persons will be removed from the site</a:t>
            </a:r>
          </a:p>
        </p:txBody>
      </p:sp>
      <p:sp>
        <p:nvSpPr>
          <p:cNvPr id="15362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345297-4E8E-4131-A004-283E14212AB9}" type="slidenum">
              <a:rPr lang="en-US" smtClean="0"/>
              <a:pPr/>
              <a:t>11</a:t>
            </a:fld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 Identification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tabLst>
                <a:tab pos="3316288" algn="l"/>
              </a:tabLst>
            </a:pPr>
            <a:r>
              <a:rPr lang="en-US" dirty="0" smtClean="0"/>
              <a:t>Controllers	</a:t>
            </a:r>
            <a:r>
              <a:rPr lang="en-US" dirty="0" smtClean="0">
                <a:solidFill>
                  <a:srgbClr val="00B050"/>
                </a:solidFill>
              </a:rPr>
              <a:t>Green</a:t>
            </a:r>
            <a:r>
              <a:rPr lang="en-US" dirty="0" smtClean="0"/>
              <a:t> badges</a:t>
            </a:r>
          </a:p>
          <a:p>
            <a:pPr eaLnBrk="1" hangingPunct="1">
              <a:buFont typeface="Wingdings" pitchFamily="2" charset="2"/>
              <a:buNone/>
              <a:tabLst>
                <a:tab pos="3316288" algn="l"/>
              </a:tabLst>
            </a:pPr>
            <a:r>
              <a:rPr lang="en-US" dirty="0" smtClean="0"/>
              <a:t>Evaluators	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badges</a:t>
            </a:r>
          </a:p>
          <a:p>
            <a:pPr eaLnBrk="1" hangingPunct="1">
              <a:buFont typeface="Wingdings" pitchFamily="2" charset="2"/>
              <a:buNone/>
              <a:tabLst>
                <a:tab pos="3316288" algn="l"/>
              </a:tabLst>
            </a:pPr>
            <a:r>
              <a:rPr lang="en-US" dirty="0" smtClean="0"/>
              <a:t>Support staff	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Brown</a:t>
            </a:r>
            <a:r>
              <a:rPr lang="en-US" dirty="0" smtClean="0"/>
              <a:t> badges</a:t>
            </a:r>
          </a:p>
          <a:p>
            <a:pPr eaLnBrk="1" hangingPunct="1">
              <a:buFont typeface="Wingdings" pitchFamily="2" charset="2"/>
              <a:buNone/>
              <a:tabLst>
                <a:tab pos="3316288" algn="l"/>
              </a:tabLst>
            </a:pPr>
            <a:r>
              <a:rPr lang="en-US" dirty="0" smtClean="0"/>
              <a:t>Players	</a:t>
            </a:r>
            <a:r>
              <a:rPr lang="en-US" dirty="0" smtClean="0">
                <a:solidFill>
                  <a:srgbClr val="FFFF00"/>
                </a:solidFill>
              </a:rPr>
              <a:t>Yellow</a:t>
            </a:r>
            <a:r>
              <a:rPr lang="en-US" dirty="0" smtClean="0"/>
              <a:t> badges</a:t>
            </a:r>
          </a:p>
          <a:p>
            <a:pPr eaLnBrk="1" hangingPunct="1">
              <a:buFont typeface="Wingdings" pitchFamily="2" charset="2"/>
              <a:buNone/>
              <a:tabLst>
                <a:tab pos="3316288" algn="l"/>
              </a:tabLst>
            </a:pPr>
            <a:r>
              <a:rPr lang="en-US" dirty="0" smtClean="0"/>
              <a:t>Observers	</a:t>
            </a:r>
            <a:r>
              <a:rPr lang="en-US" dirty="0" smtClean="0">
                <a:solidFill>
                  <a:srgbClr val="002F80"/>
                </a:solidFill>
              </a:rPr>
              <a:t>Blue</a:t>
            </a:r>
            <a:r>
              <a:rPr lang="en-US" dirty="0" smtClean="0"/>
              <a:t> badges</a:t>
            </a:r>
          </a:p>
          <a:p>
            <a:pPr eaLnBrk="1" hangingPunct="1">
              <a:buFont typeface="Wingdings" pitchFamily="2" charset="2"/>
              <a:buNone/>
              <a:tabLst>
                <a:tab pos="3316288" algn="l"/>
              </a:tabLst>
            </a:pPr>
            <a:r>
              <a:rPr lang="en-US" dirty="0" smtClean="0"/>
              <a:t>Media	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Pink</a:t>
            </a:r>
            <a:r>
              <a:rPr lang="en-US" dirty="0" smtClean="0"/>
              <a:t> badges</a:t>
            </a:r>
          </a:p>
          <a:p>
            <a:pPr eaLnBrk="1" hangingPunct="1">
              <a:buFont typeface="Wingdings" pitchFamily="2" charset="2"/>
              <a:buNone/>
              <a:tabLst>
                <a:tab pos="3316288" algn="l"/>
              </a:tabLst>
            </a:pPr>
            <a:r>
              <a:rPr lang="en-US" dirty="0" smtClean="0"/>
              <a:t>Actors	</a:t>
            </a:r>
            <a:r>
              <a:rPr lang="en-US" dirty="0" smtClean="0">
                <a:solidFill>
                  <a:srgbClr val="FFC000"/>
                </a:solidFill>
              </a:rPr>
              <a:t>Orange</a:t>
            </a:r>
            <a:r>
              <a:rPr lang="en-US" dirty="0" smtClean="0"/>
              <a:t> badges</a:t>
            </a:r>
          </a:p>
          <a:p>
            <a:pPr>
              <a:buFont typeface="Wingdings" pitchFamily="2" charset="2"/>
              <a:buNone/>
              <a:tabLst>
                <a:tab pos="3316288" algn="l"/>
              </a:tabLst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124AC5-9F3B-470E-A793-4A612C01E82E}" type="slidenum">
              <a:rPr lang="en-US" smtClean="0"/>
              <a:pPr/>
              <a:t>12</a:t>
            </a:fld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Drill Communications</a:t>
            </a:r>
          </a:p>
        </p:txBody>
      </p:sp>
      <p:sp>
        <p:nvSpPr>
          <p:cNvPr id="20484" name="Content Placeholder 4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[describe any special communications systems and contact lists for the drill]</a:t>
            </a:r>
          </a:p>
          <a:p>
            <a:pPr lvl="0"/>
            <a:r>
              <a:rPr lang="en-US" dirty="0" smtClean="0"/>
              <a:t>Begin and end all drill messages and communications made by telephone, email, radio, or in writing with the phrase, “</a:t>
            </a:r>
            <a:r>
              <a:rPr lang="en-US" b="1" dirty="0" smtClean="0"/>
              <a:t>This is a drill.</a:t>
            </a:r>
            <a:r>
              <a:rPr lang="en-US" dirty="0" smtClean="0"/>
              <a:t>”</a:t>
            </a:r>
          </a:p>
          <a:p>
            <a:pPr lvl="0"/>
            <a:r>
              <a:rPr lang="en-US" dirty="0" smtClean="0"/>
              <a:t>Controllers can temporarily stop drill play by saying “</a:t>
            </a:r>
            <a:r>
              <a:rPr lang="en-US" b="1" dirty="0" smtClean="0"/>
              <a:t>Time out.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In the event of a real emergency, say “</a:t>
            </a:r>
            <a:r>
              <a:rPr lang="en-US" b="1" dirty="0" smtClean="0"/>
              <a:t>This is a real-world emergency.</a:t>
            </a:r>
            <a:r>
              <a:rPr lang="en-US" dirty="0" smtClean="0"/>
              <a:t>”</a:t>
            </a:r>
          </a:p>
          <a:p>
            <a:endParaRPr lang="en-US" dirty="0" smtClean="0"/>
          </a:p>
        </p:txBody>
      </p:sp>
      <p:sp>
        <p:nvSpPr>
          <p:cNvPr id="20482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0104EF-2240-47D2-BB7E-58BB00A2F3A2}" type="slidenum">
              <a:rPr lang="en-US" smtClean="0"/>
              <a:pPr/>
              <a:t>13</a:t>
            </a:fld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Safety</a:t>
            </a:r>
          </a:p>
        </p:txBody>
      </p:sp>
      <p:sp>
        <p:nvSpPr>
          <p:cNvPr id="1741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Safety is EVERYONE’S concern</a:t>
            </a:r>
          </a:p>
          <a:p>
            <a:pPr eaLnBrk="1" hangingPunct="1"/>
            <a:r>
              <a:rPr lang="en-US" dirty="0" smtClean="0"/>
              <a:t>Safety concerns override drill execution</a:t>
            </a:r>
          </a:p>
          <a:p>
            <a:pPr eaLnBrk="1" hangingPunct="1"/>
            <a:r>
              <a:rPr lang="en-US" dirty="0" smtClean="0"/>
              <a:t>Be aware of your environment and the responders’ activities</a:t>
            </a:r>
          </a:p>
          <a:p>
            <a:pPr eaLnBrk="1" hangingPunct="1"/>
            <a:r>
              <a:rPr lang="en-US" dirty="0" smtClean="0"/>
              <a:t>Controllers and evaluators must immediately inform the Safety Controller or Lead Controller of safety concerns</a:t>
            </a:r>
          </a:p>
          <a:p>
            <a:pPr eaLnBrk="1" hangingPunct="1"/>
            <a:r>
              <a:rPr lang="en-US" dirty="0" smtClean="0"/>
              <a:t>The Safety Controller for this drill is [name]</a:t>
            </a:r>
          </a:p>
          <a:p>
            <a:pPr eaLnBrk="1" hangingPunct="1"/>
            <a:r>
              <a:rPr lang="en-US" dirty="0" smtClean="0"/>
              <a:t>Report any injuries</a:t>
            </a:r>
          </a:p>
          <a:p>
            <a:pPr eaLnBrk="1" hangingPunct="1"/>
            <a:r>
              <a:rPr lang="en-US" dirty="0" smtClean="0"/>
              <a:t>Actual emergencies will be identified by saying </a:t>
            </a:r>
            <a:r>
              <a:rPr lang="en-US" b="1" dirty="0" smtClean="0"/>
              <a:t>“this is a real-world emergency”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17410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1744C9-7A76-4151-9986-E1DAD1F53B5E}" type="slidenum">
              <a:rPr lang="en-US" smtClean="0"/>
              <a:pPr/>
              <a:t>14</a:t>
            </a:fld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Administrative Details</a:t>
            </a:r>
          </a:p>
        </p:txBody>
      </p:sp>
      <p:sp>
        <p:nvSpPr>
          <p:cNvPr id="24580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[Security/access restrictions for drill play area]</a:t>
            </a:r>
          </a:p>
          <a:p>
            <a:pPr eaLnBrk="1" hangingPunct="1"/>
            <a:r>
              <a:rPr lang="en-US" dirty="0" smtClean="0"/>
              <a:t>[Restroom locations] </a:t>
            </a:r>
          </a:p>
          <a:p>
            <a:pPr eaLnBrk="1" hangingPunct="1"/>
            <a:r>
              <a:rPr lang="en-US" dirty="0" smtClean="0"/>
              <a:t>[Food and water]</a:t>
            </a:r>
          </a:p>
          <a:p>
            <a:pPr eaLnBrk="1" hangingPunct="1"/>
            <a:r>
              <a:rPr lang="en-US" dirty="0" smtClean="0"/>
              <a:t>[smoking policy]</a:t>
            </a:r>
          </a:p>
          <a:p>
            <a:pPr eaLnBrk="1" hangingPunct="1"/>
            <a:r>
              <a:rPr lang="en-US" dirty="0" smtClean="0"/>
              <a:t>[drill cleanup]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[Others as necessary]</a:t>
            </a:r>
          </a:p>
          <a:p>
            <a:pPr eaLnBrk="1" hangingPunct="1"/>
            <a:r>
              <a:rPr lang="en-US" dirty="0" smtClean="0"/>
              <a:t>After the Hot Wash (or Actor Debriefing), please return:</a:t>
            </a:r>
          </a:p>
          <a:p>
            <a:pPr lvl="1" eaLnBrk="1" hangingPunct="1">
              <a:buFont typeface="Arial" charset="0"/>
              <a:buChar char="‒"/>
            </a:pPr>
            <a:r>
              <a:rPr lang="en-US" dirty="0" smtClean="0"/>
              <a:t>All badges </a:t>
            </a:r>
          </a:p>
          <a:p>
            <a:pPr lvl="1" eaLnBrk="1" hangingPunct="1">
              <a:buFont typeface="Arial" charset="0"/>
              <a:buChar char="‒"/>
            </a:pPr>
            <a:r>
              <a:rPr lang="en-US" dirty="0" smtClean="0"/>
              <a:t>All documentation </a:t>
            </a:r>
          </a:p>
          <a:p>
            <a:pPr lvl="1" eaLnBrk="1" hangingPunct="1">
              <a:buFont typeface="Arial" charset="0"/>
              <a:buChar char="‒"/>
            </a:pPr>
            <a:r>
              <a:rPr lang="en-US" dirty="0" smtClean="0"/>
              <a:t>Participant feedback form</a:t>
            </a:r>
          </a:p>
          <a:p>
            <a:endParaRPr lang="en-US" dirty="0" smtClean="0"/>
          </a:p>
        </p:txBody>
      </p:sp>
      <p:sp>
        <p:nvSpPr>
          <p:cNvPr id="24578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D372A8-01A2-4416-80DF-59BC3F50A5C9}" type="slidenum">
              <a:rPr lang="en-US" smtClean="0"/>
              <a:pPr/>
              <a:t>15</a:t>
            </a:fld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Final Reminders</a:t>
            </a:r>
          </a:p>
        </p:txBody>
      </p:sp>
      <p:sp>
        <p:nvSpPr>
          <p:cNvPr id="3994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Know your role and responsibilities</a:t>
            </a:r>
          </a:p>
          <a:p>
            <a:pPr eaLnBrk="1" hangingPunct="1"/>
            <a:r>
              <a:rPr lang="en-US" dirty="0" smtClean="0"/>
              <a:t>Understand the scenario</a:t>
            </a:r>
          </a:p>
          <a:p>
            <a:pPr eaLnBrk="1" hangingPunct="1"/>
            <a:r>
              <a:rPr lang="en-US" dirty="0" smtClean="0"/>
              <a:t>Do not prompt or get in the way of players</a:t>
            </a:r>
          </a:p>
          <a:p>
            <a:r>
              <a:rPr lang="en-US" dirty="0" smtClean="0"/>
              <a:t>Safety comes first. Use the phrase </a:t>
            </a:r>
            <a:r>
              <a:rPr lang="en-US" b="1" dirty="0" smtClean="0"/>
              <a:t>“real-world emergency”</a:t>
            </a:r>
            <a:r>
              <a:rPr lang="en-US" dirty="0" smtClean="0"/>
              <a:t> if an emergency occurs</a:t>
            </a:r>
          </a:p>
          <a:p>
            <a:pPr eaLnBrk="1" hangingPunct="1"/>
            <a:r>
              <a:rPr lang="en-US" dirty="0" smtClean="0"/>
              <a:t>Contact the Drill Director, Lead Controller, or your assigned controller with any problems or questions</a:t>
            </a:r>
          </a:p>
          <a:p>
            <a:endParaRPr lang="en-US" dirty="0" smtClean="0"/>
          </a:p>
        </p:txBody>
      </p:sp>
      <p:sp>
        <p:nvSpPr>
          <p:cNvPr id="39938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B49EFF-FF28-4724-9F58-F6DF59335DB9}" type="slidenum">
              <a:rPr lang="en-US" smtClean="0"/>
              <a:pPr/>
              <a:t>16</a:t>
            </a:fld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</p:txBody>
      </p:sp>
      <p:sp>
        <p:nvSpPr>
          <p:cNvPr id="40962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9170BD-ADA9-4F5F-A647-5B76F68F177C}" type="slidenum">
              <a:rPr lang="en-US" smtClean="0"/>
              <a:pPr/>
              <a:t>17</a:t>
            </a:fld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Safeguarding Exercise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Information in this document is intended for the exclusive use of the drill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planners and participants </a:t>
            </a:r>
            <a:r>
              <a:rPr lang="en-US" dirty="0">
                <a:solidFill>
                  <a:schemeClr val="tx1"/>
                </a:solidFill>
                <a:cs typeface="Arial" charset="0"/>
              </a:rPr>
              <a:t>and is not to be released to the public or other personnel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without </a:t>
            </a:r>
            <a:r>
              <a:rPr lang="en-US" dirty="0">
                <a:solidFill>
                  <a:schemeClr val="tx1"/>
                </a:solidFill>
                <a:cs typeface="Arial" charset="0"/>
              </a:rPr>
              <a:t>prior approval from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the drill organizers [or list specific name]. </a:t>
            </a:r>
            <a:endParaRPr lang="en-US" dirty="0">
              <a:solidFill>
                <a:schemeClr val="tx1"/>
              </a:solidFill>
              <a:cs typeface="Arial" charset="0"/>
            </a:endParaRPr>
          </a:p>
          <a:p>
            <a:r>
              <a:rPr lang="en-US" dirty="0">
                <a:solidFill>
                  <a:schemeClr val="tx1"/>
                </a:solidFill>
                <a:cs typeface="Arial" charset="0"/>
              </a:rPr>
              <a:t>This document is not releasable to any public website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.</a:t>
            </a:r>
            <a:endParaRPr lang="en-US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42478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[CRC Drill Name]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 Participant Briefing</a:t>
            </a:r>
          </a:p>
          <a:p>
            <a:r>
              <a:rPr lang="en-US" dirty="0" smtClean="0"/>
              <a:t>[Date]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143000"/>
            <a:ext cx="8229600" cy="0"/>
          </a:xfrm>
          <a:prstGeom prst="line">
            <a:avLst/>
          </a:prstGeom>
          <a:ln w="12700">
            <a:solidFill>
              <a:srgbClr val="002F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and 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[Name]</a:t>
            </a:r>
          </a:p>
          <a:p>
            <a:r>
              <a:rPr lang="en-US" dirty="0" smtClean="0"/>
              <a:t>[Title]</a:t>
            </a:r>
          </a:p>
          <a:p>
            <a:r>
              <a:rPr lang="en-US" dirty="0" smtClean="0"/>
              <a:t>[Organization]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39F8-DDFE-422F-BD4E-10076E724E3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614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Welcome and Introductions </a:t>
            </a:r>
          </a:p>
          <a:p>
            <a:r>
              <a:rPr lang="en-US" dirty="0" smtClean="0"/>
              <a:t>Drill Overview</a:t>
            </a:r>
          </a:p>
          <a:p>
            <a:r>
              <a:rPr lang="en-US" dirty="0" smtClean="0"/>
              <a:t>Drill Play</a:t>
            </a:r>
          </a:p>
          <a:p>
            <a:r>
              <a:rPr lang="en-US" dirty="0" smtClean="0"/>
              <a:t>Administrative Details</a:t>
            </a:r>
          </a:p>
          <a:p>
            <a:r>
              <a:rPr lang="en-US" dirty="0" smtClean="0"/>
              <a:t>Controller and Evaluator Packages</a:t>
            </a:r>
          </a:p>
          <a:p>
            <a:r>
              <a:rPr lang="en-US" dirty="0" smtClean="0"/>
              <a:t>Controller Responsibilities</a:t>
            </a:r>
          </a:p>
          <a:p>
            <a:r>
              <a:rPr lang="en-US" dirty="0" smtClean="0"/>
              <a:t>Evaluator Responsibilities</a:t>
            </a:r>
          </a:p>
          <a:p>
            <a:endParaRPr lang="en-US" dirty="0" smtClean="0"/>
          </a:p>
        </p:txBody>
      </p:sp>
      <p:sp>
        <p:nvSpPr>
          <p:cNvPr id="614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1023DB-D54D-4436-8D02-FF10FB6AAE1D}" type="slidenum">
              <a:rPr lang="en-US" smtClean="0"/>
              <a:pPr/>
              <a:t>5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 Overview</a:t>
            </a:r>
          </a:p>
        </p:txBody>
      </p:sp>
      <p:sp>
        <p:nvSpPr>
          <p:cNvPr id="9219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Purpose: Evaluate player actions in operating a Community Reception Center (CRC) in a radiation emergency against current CRC plans and procedures. </a:t>
            </a:r>
          </a:p>
          <a:p>
            <a:r>
              <a:rPr lang="en-US" dirty="0" smtClean="0"/>
              <a:t>The goal of drill evaluation is to validate strengths and identify areas for improvement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 Scope and Mission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</a:p>
          <a:p>
            <a:pPr lvl="1"/>
            <a:r>
              <a:rPr lang="en-US" dirty="0" smtClean="0"/>
              <a:t>Type: Drill</a:t>
            </a:r>
          </a:p>
          <a:p>
            <a:pPr lvl="1"/>
            <a:r>
              <a:rPr lang="en-US" dirty="0" smtClean="0"/>
              <a:t>Participating organizations and roles: [list]</a:t>
            </a:r>
          </a:p>
          <a:p>
            <a:pPr lvl="1"/>
            <a:r>
              <a:rPr lang="en-US" dirty="0" smtClean="0"/>
              <a:t>Duration: [planned length]</a:t>
            </a:r>
          </a:p>
          <a:p>
            <a:pPr lvl="1"/>
            <a:r>
              <a:rPr lang="en-US" dirty="0" smtClean="0"/>
              <a:t>Location: [describe general location and layout of drill area]</a:t>
            </a:r>
          </a:p>
          <a:p>
            <a:pPr lvl="1"/>
            <a:r>
              <a:rPr lang="en-US" dirty="0" smtClean="0"/>
              <a:t>Parameters: </a:t>
            </a:r>
            <a:r>
              <a:rPr lang="en-US" sz="2000" dirty="0" smtClean="0"/>
              <a:t>[what is and what is not included in the drill; for example, drill play is limited to activities within a CRC that has already been set up and staffed]</a:t>
            </a:r>
            <a:endParaRPr lang="en-US" dirty="0" smtClean="0"/>
          </a:p>
          <a:p>
            <a:r>
              <a:rPr lang="en-US" dirty="0" smtClean="0"/>
              <a:t>Mission area </a:t>
            </a:r>
          </a:p>
          <a:p>
            <a:pPr lvl="1"/>
            <a:r>
              <a:rPr lang="en-US" dirty="0" smtClean="0"/>
              <a:t>Response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 Area</a:t>
            </a:r>
          </a:p>
        </p:txBody>
      </p:sp>
      <p:sp>
        <p:nvSpPr>
          <p:cNvPr id="1946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[Maps]</a:t>
            </a:r>
          </a:p>
          <a:p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E6AC54-EEA7-47BE-A043-444EF313E7AE}" type="slidenum">
              <a:rPr lang="en-US" smtClean="0"/>
              <a:pPr/>
              <a:t>8</a:t>
            </a:fld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 Schedule</a:t>
            </a:r>
          </a:p>
        </p:txBody>
      </p:sp>
      <p:sp>
        <p:nvSpPr>
          <p:cNvPr id="18436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Drill: [Date]</a:t>
            </a:r>
          </a:p>
          <a:p>
            <a:pPr lvl="1"/>
            <a:r>
              <a:rPr lang="en-US" dirty="0" smtClean="0"/>
              <a:t>Participant final instructions: [Time]</a:t>
            </a:r>
          </a:p>
          <a:p>
            <a:pPr lvl="1"/>
            <a:r>
              <a:rPr lang="en-US" dirty="0" smtClean="0"/>
              <a:t>Participants in place: [Time]</a:t>
            </a:r>
          </a:p>
          <a:p>
            <a:pPr lvl="1"/>
            <a:r>
              <a:rPr lang="en-US" dirty="0" smtClean="0"/>
              <a:t>Start of drill (StartEx): [Time]</a:t>
            </a:r>
          </a:p>
          <a:p>
            <a:pPr lvl="1"/>
            <a:r>
              <a:rPr lang="en-US" dirty="0" smtClean="0"/>
              <a:t>End of drill (EndEx): [Time]; actors released</a:t>
            </a:r>
          </a:p>
          <a:p>
            <a:pPr lvl="1"/>
            <a:r>
              <a:rPr lang="en-US" dirty="0" smtClean="0"/>
              <a:t>Actor Debriefing: Immediately after </a:t>
            </a:r>
            <a:r>
              <a:rPr lang="en-US" dirty="0" err="1" smtClean="0"/>
              <a:t>EndEx</a:t>
            </a:r>
            <a:endParaRPr lang="en-US" dirty="0" smtClean="0"/>
          </a:p>
          <a:p>
            <a:pPr lvl="1"/>
            <a:r>
              <a:rPr lang="en-US" dirty="0" smtClean="0"/>
              <a:t>Hot Wash: Immediately after </a:t>
            </a:r>
            <a:r>
              <a:rPr lang="en-US" dirty="0" err="1" smtClean="0"/>
              <a:t>EndEx</a:t>
            </a:r>
            <a:r>
              <a:rPr lang="en-US" dirty="0" smtClean="0"/>
              <a:t>, for about 30 minutes</a:t>
            </a:r>
          </a:p>
          <a:p>
            <a:r>
              <a:rPr lang="en-US" dirty="0" smtClean="0"/>
              <a:t>Controller/Evaluator debriefing: [after Hot Wash]</a:t>
            </a:r>
          </a:p>
          <a:p>
            <a:r>
              <a:rPr lang="en-US" dirty="0" smtClean="0"/>
              <a:t>Cleanup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6E46A7-0074-4773-A322-75660C87EDDA}" type="slidenum">
              <a:rPr lang="en-US" smtClean="0"/>
              <a:pPr/>
              <a:t>9</a:t>
            </a:fld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34846B34AE7F479F149FA167C949BE" ma:contentTypeVersion="0" ma:contentTypeDescription="Create a new document." ma:contentTypeScope="" ma:versionID="bed22beb008dccb59db764c9d24dbdf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F153BE4-FD06-44C2-8781-F63DFDA221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F85DCF-467B-468C-BA1D-0F3CBEF1A4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5DA8553-C5C1-48D2-93A1-EDD4DB45EC00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3951</TotalTime>
  <Words>938</Words>
  <Application>Microsoft Office PowerPoint</Application>
  <PresentationFormat>On-screen Show (4:3)</PresentationFormat>
  <Paragraphs>131</Paragraphs>
  <Slides>17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Directions for This Template</vt:lpstr>
      <vt:lpstr>Safeguarding Exercise Information</vt:lpstr>
      <vt:lpstr>[CRC Drill Name]</vt:lpstr>
      <vt:lpstr>Welcome and Introductions</vt:lpstr>
      <vt:lpstr>Agenda</vt:lpstr>
      <vt:lpstr>Drill Overview</vt:lpstr>
      <vt:lpstr>Drill Scope and Mission Area</vt:lpstr>
      <vt:lpstr>Drill Area</vt:lpstr>
      <vt:lpstr>Drill Schedule</vt:lpstr>
      <vt:lpstr>General Rules for Drill Play</vt:lpstr>
      <vt:lpstr>General Rules for Drill Play (cont.)</vt:lpstr>
      <vt:lpstr>Drill Identification</vt:lpstr>
      <vt:lpstr>Drill Communications</vt:lpstr>
      <vt:lpstr>Safety</vt:lpstr>
      <vt:lpstr>Administrative Details</vt:lpstr>
      <vt:lpstr>Final Reminders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Controller/Evaluator Briefing Template</dc:title>
  <dc:creator>HSEEP Support Team</dc:creator>
  <cp:keywords>HSEEP, Template, Controller/Evaluator, C/E, Briefing, Conduct</cp:keywords>
  <cp:lastModifiedBy>SC&amp;A</cp:lastModifiedBy>
  <cp:revision>207</cp:revision>
  <dcterms:created xsi:type="dcterms:W3CDTF">2006-03-08T14:18:27Z</dcterms:created>
  <dcterms:modified xsi:type="dcterms:W3CDTF">2015-06-16T19:43:54Z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0x0101002134846B34AE7F479F149FA167C949BE</vt:lpwstr>
  </property>
</Properties>
</file>