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286" r:id="rId4"/>
  </p:sldMasterIdLst>
  <p:notesMasterIdLst>
    <p:notesMasterId r:id="rId31"/>
  </p:notesMasterIdLst>
  <p:handoutMasterIdLst>
    <p:handoutMasterId r:id="rId32"/>
  </p:handoutMasterIdLst>
  <p:sldIdLst>
    <p:sldId id="749" r:id="rId5"/>
    <p:sldId id="793" r:id="rId6"/>
    <p:sldId id="767" r:id="rId7"/>
    <p:sldId id="765" r:id="rId8"/>
    <p:sldId id="750" r:id="rId9"/>
    <p:sldId id="775" r:id="rId10"/>
    <p:sldId id="794" r:id="rId11"/>
    <p:sldId id="776" r:id="rId12"/>
    <p:sldId id="792" r:id="rId13"/>
    <p:sldId id="777" r:id="rId14"/>
    <p:sldId id="778" r:id="rId15"/>
    <p:sldId id="779" r:id="rId16"/>
    <p:sldId id="795" r:id="rId17"/>
    <p:sldId id="780" r:id="rId18"/>
    <p:sldId id="782" r:id="rId19"/>
    <p:sldId id="796" r:id="rId20"/>
    <p:sldId id="785" r:id="rId21"/>
    <p:sldId id="786" r:id="rId22"/>
    <p:sldId id="789" r:id="rId23"/>
    <p:sldId id="791" r:id="rId24"/>
    <p:sldId id="718" r:id="rId25"/>
    <p:sldId id="772" r:id="rId26"/>
    <p:sldId id="787" r:id="rId27"/>
    <p:sldId id="769" r:id="rId28"/>
    <p:sldId id="790" r:id="rId29"/>
    <p:sldId id="737" r:id="rId30"/>
  </p:sldIdLst>
  <p:sldSz cx="9144000" cy="6858000" type="screen4x3"/>
  <p:notesSz cx="69850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3600">
          <p15:clr>
            <a:srgbClr val="A4A3A4"/>
          </p15:clr>
        </p15:guide>
        <p15:guide id="2" pos="2880">
          <p15:clr>
            <a:srgbClr val="A4A3A4"/>
          </p15:clr>
        </p15:guide>
      </p15:sldGuideLst>
    </p:ext>
    <p:ext uri="{2D200454-40CA-4A62-9FC3-DE9A4176ACB9}">
      <p15:notesGuideLst xmlns:p15="http://schemas.microsoft.com/office/powerpoint/2012/main" xmlns="">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2F80"/>
    <a:srgbClr val="003366"/>
    <a:srgbClr val="333333"/>
    <a:srgbClr val="000063"/>
    <a:srgbClr val="660033"/>
    <a:srgbClr val="990099"/>
    <a:srgbClr val="000000"/>
    <a:srgbClr val="FF0000"/>
    <a:srgbClr val="33CC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2167" autoAdjust="0"/>
  </p:normalViewPr>
  <p:slideViewPr>
    <p:cSldViewPr>
      <p:cViewPr varScale="1">
        <p:scale>
          <a:sx n="66" d="100"/>
          <a:sy n="66" d="100"/>
        </p:scale>
        <p:origin x="-102" y="-294"/>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50" d="100"/>
          <a:sy n="50" d="100"/>
        </p:scale>
        <p:origin x="-1170" y="-72"/>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79134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1863" y="4402138"/>
            <a:ext cx="5121275" cy="4171950"/>
          </a:xfrm>
          <a:prstGeom prst="rect">
            <a:avLst/>
          </a:prstGeom>
          <a:noFill/>
          <a:ln>
            <a:noFill/>
          </a:ln>
          <a:effectLst/>
          <a:extLst/>
        </p:spPr>
        <p:txBody>
          <a:bodyPr vert="horz" wrap="square" lIns="91640" tIns="45819" rIns="91640" bIns="458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3" name="Rectangle 3"/>
          <p:cNvSpPr>
            <a:spLocks noGrp="1" noRot="1" noChangeAspect="1" noChangeArrowheads="1" noTextEdit="1"/>
          </p:cNvSpPr>
          <p:nvPr>
            <p:ph type="sldImg" idx="2"/>
          </p:nvPr>
        </p:nvSpPr>
        <p:spPr bwMode="auto">
          <a:xfrm>
            <a:off x="1184275" y="700088"/>
            <a:ext cx="4618038" cy="3463925"/>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3030236782"/>
      </p:ext>
    </p:extLst>
  </p:cSld>
  <p:clrMap bg1="lt1" tx1="dk1" bg2="lt2" tx2="dk2" accent1="accent1" accent2="accent2" accent3="accent3" accent4="accent4" accent5="accent5" accent6="accent6" hlink="hlink" folHlink="folHlink"/>
  <p:notesStyle>
    <a:lvl1pPr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5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1863"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97000"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2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defTabSz="912813"/>
            <a:r>
              <a:rPr lang="en-US" b="1" dirty="0" smtClean="0"/>
              <a:t>Organizations can modify and augment this briefing as needed.</a:t>
            </a:r>
          </a:p>
          <a:p>
            <a:pPr defTabSz="912813"/>
            <a:endParaRPr lang="en-US" dirty="0" smtClean="0"/>
          </a:p>
        </p:txBody>
      </p:sp>
      <p:sp>
        <p:nvSpPr>
          <p:cNvPr id="41988" name="Slide Number Placeholder 3"/>
          <p:cNvSpPr>
            <a:spLocks noGrp="1"/>
          </p:cNvSpPr>
          <p:nvPr>
            <p:ph type="sldNum" sz="quarter" idx="4294967295"/>
          </p:nvPr>
        </p:nvSpPr>
        <p:spPr bwMode="auto">
          <a:xfrm>
            <a:off x="3956050" y="8805863"/>
            <a:ext cx="3027363" cy="463550"/>
          </a:xfrm>
          <a:prstGeom prst="rect">
            <a:avLst/>
          </a:prstGeom>
          <a:noFill/>
          <a:ln>
            <a:miter lim="800000"/>
            <a:headEnd/>
            <a:tailEnd/>
          </a:ln>
        </p:spPr>
        <p:txBody>
          <a:bodyPr lIns="91294" tIns="45647" rIns="91294" bIns="45647"/>
          <a:lstStyle/>
          <a:p>
            <a:fld id="{7BAC06E2-79AD-490B-AE54-9696194694BA}" type="slidenum">
              <a:rPr lang="en-US"/>
              <a:pPr/>
              <a:t>1</a:t>
            </a:fld>
            <a:endParaRPr lang="en-US" dirty="0"/>
          </a:p>
        </p:txBody>
      </p:sp>
    </p:spTree>
    <p:extLst>
      <p:ext uri="{BB962C8B-B14F-4D97-AF65-F5344CB8AC3E}">
        <p14:creationId xmlns:p14="http://schemas.microsoft.com/office/powerpoint/2010/main" xmlns="" val="3154158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9228"/>
            <a:r>
              <a:rPr lang="en-US" dirty="0" smtClean="0"/>
              <a:t>[Modify the badge colors or identification to be used accordingly. Note if there are special designators, such as a colored hat, for Drill Director, Lead Controller, Lead Evaluator, Actor Controller, Observer/Media/VIP Controller.]</a:t>
            </a:r>
          </a:p>
          <a:p>
            <a:endParaRPr lang="en-US" dirty="0"/>
          </a:p>
        </p:txBody>
      </p:sp>
    </p:spTree>
    <p:extLst>
      <p:ext uri="{BB962C8B-B14F-4D97-AF65-F5344CB8AC3E}">
        <p14:creationId xmlns:p14="http://schemas.microsoft.com/office/powerpoint/2010/main" xmlns="" val="102509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there will be separate</a:t>
            </a:r>
            <a:r>
              <a:rPr lang="en-US" baseline="0" dirty="0" smtClean="0"/>
              <a:t> parameters for Observers, Media, and VIPs, tailor into separate presentations accordingly.]</a:t>
            </a:r>
            <a:endParaRPr lang="en-US" dirty="0"/>
          </a:p>
        </p:txBody>
      </p:sp>
    </p:spTree>
    <p:extLst>
      <p:ext uri="{BB962C8B-B14F-4D97-AF65-F5344CB8AC3E}">
        <p14:creationId xmlns:p14="http://schemas.microsoft.com/office/powerpoint/2010/main" xmlns="" val="1298445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pPr eaLnBrk="1" hangingPunct="1"/>
            <a:endParaRPr lang="en-US" dirty="0" smtClean="0"/>
          </a:p>
        </p:txBody>
      </p:sp>
      <p:sp>
        <p:nvSpPr>
          <p:cNvPr id="51204" name="Slide Number Placeholder 3"/>
          <p:cNvSpPr>
            <a:spLocks noGrp="1"/>
          </p:cNvSpPr>
          <p:nvPr>
            <p:ph type="sldNum" sz="quarter" idx="5"/>
          </p:nvPr>
        </p:nvSpPr>
        <p:spPr>
          <a:xfrm>
            <a:off x="3956794" y="8806499"/>
            <a:ext cx="3026622" cy="462916"/>
          </a:xfrm>
          <a:prstGeom prst="rect">
            <a:avLst/>
          </a:prstGeom>
          <a:noFill/>
        </p:spPr>
        <p:txBody>
          <a:bodyPr lIns="91285" tIns="45642" rIns="91285" bIns="45642"/>
          <a:lstStyle/>
          <a:p>
            <a:fld id="{A5400B2A-C847-4D9B-AE95-7CA3EE94E18A}" type="slidenum">
              <a:rPr lang="en-US" smtClean="0"/>
              <a:pPr/>
              <a:t>25</a:t>
            </a:fld>
            <a:endParaRPr lang="en-US" dirty="0" smtClean="0"/>
          </a:p>
        </p:txBody>
      </p:sp>
    </p:spTree>
    <p:extLst>
      <p:ext uri="{BB962C8B-B14F-4D97-AF65-F5344CB8AC3E}">
        <p14:creationId xmlns:p14="http://schemas.microsoft.com/office/powerpoint/2010/main" xmlns="" val="1440526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550" y="8805841"/>
            <a:ext cx="3026833" cy="463550"/>
          </a:xfrm>
          <a:prstGeom prst="rect">
            <a:avLst/>
          </a:prstGeom>
        </p:spPr>
        <p:txBody>
          <a:bodyPr lIns="92885" tIns="46442" rIns="92885" bIns="46442"/>
          <a:lstStyle/>
          <a:p>
            <a:fld id="{5FC84FED-3F94-4C44-A9A4-BE018A5079C7}" type="slidenum">
              <a:rPr lang="en-US" smtClean="0"/>
              <a:pPr/>
              <a:t>8</a:t>
            </a:fld>
            <a:endParaRPr lang="en-US" dirty="0"/>
          </a:p>
        </p:txBody>
      </p:sp>
    </p:spTree>
    <p:extLst>
      <p:ext uri="{BB962C8B-B14F-4D97-AF65-F5344CB8AC3E}">
        <p14:creationId xmlns:p14="http://schemas.microsoft.com/office/powerpoint/2010/main" xmlns="" val="969060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9</a:t>
            </a:fld>
            <a:endParaRPr lang="en-US" dirty="0"/>
          </a:p>
        </p:txBody>
      </p:sp>
    </p:spTree>
    <p:extLst>
      <p:ext uri="{BB962C8B-B14F-4D97-AF65-F5344CB8AC3E}">
        <p14:creationId xmlns:p14="http://schemas.microsoft.com/office/powerpoint/2010/main" xmlns="" val="314459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937">
              <a:defRPr/>
            </a:pPr>
            <a:r>
              <a:rPr lang="en-US" dirty="0" smtClean="0"/>
              <a:t>Core capabilities are the distinct critical elements necessary to achieve the National Preparedness Goal. During the drill design process, the Drill Planning Team selected drill objectives and them to core capabilities, as shown here.</a:t>
            </a:r>
            <a:r>
              <a:rPr lang="en-US" baseline="0" dirty="0" smtClean="0"/>
              <a:t> Evaluators will observe and document how drill objectives and capabilities are met through the players’ ability to complete critical tasks and meet capability targets, in accordance with plans, procedures, and protocols for the CRC. </a:t>
            </a:r>
            <a:endParaRPr lang="en-US" dirty="0" smtClean="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fld id="{5FC84FED-3F94-4C44-A9A4-BE018A5079C7}" type="slidenum">
              <a:rPr lang="en-US" smtClean="0"/>
              <a:pPr/>
              <a:t>10</a:t>
            </a:fld>
            <a:endParaRPr lang="en-US" dirty="0"/>
          </a:p>
        </p:txBody>
      </p:sp>
    </p:spTree>
    <p:extLst>
      <p:ext uri="{BB962C8B-B14F-4D97-AF65-F5344CB8AC3E}">
        <p14:creationId xmlns:p14="http://schemas.microsoft.com/office/powerpoint/2010/main" xmlns="" val="4274434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fld id="{5FC84FED-3F94-4C44-A9A4-BE018A5079C7}" type="slidenum">
              <a:rPr lang="en-US" smtClean="0"/>
              <a:pPr/>
              <a:t>11</a:t>
            </a:fld>
            <a:endParaRPr lang="en-US" dirty="0"/>
          </a:p>
        </p:txBody>
      </p:sp>
    </p:spTree>
    <p:extLst>
      <p:ext uri="{BB962C8B-B14F-4D97-AF65-F5344CB8AC3E}">
        <p14:creationId xmlns:p14="http://schemas.microsoft.com/office/powerpoint/2010/main" xmlns="" val="3215214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fld id="{5FC84FED-3F94-4C44-A9A4-BE018A5079C7}" type="slidenum">
              <a:rPr lang="en-US" smtClean="0"/>
              <a:pPr/>
              <a:t>12</a:t>
            </a:fld>
            <a:endParaRPr lang="en-US" dirty="0"/>
          </a:p>
        </p:txBody>
      </p:sp>
    </p:spTree>
    <p:extLst>
      <p:ext uri="{BB962C8B-B14F-4D97-AF65-F5344CB8AC3E}">
        <p14:creationId xmlns:p14="http://schemas.microsoft.com/office/powerpoint/2010/main" xmlns="" val="3936393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fld id="{5FC84FED-3F94-4C44-A9A4-BE018A5079C7}" type="slidenum">
              <a:rPr lang="en-US" smtClean="0"/>
              <a:pPr/>
              <a:t>13</a:t>
            </a:fld>
            <a:endParaRPr lang="en-US" dirty="0"/>
          </a:p>
        </p:txBody>
      </p:sp>
    </p:spTree>
    <p:extLst>
      <p:ext uri="{BB962C8B-B14F-4D97-AF65-F5344CB8AC3E}">
        <p14:creationId xmlns:p14="http://schemas.microsoft.com/office/powerpoint/2010/main" xmlns="" val="580118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[indicate which participating</a:t>
            </a:r>
            <a:r>
              <a:rPr lang="en-US" baseline="0" dirty="0" smtClean="0"/>
              <a:t> organization is fulfilling which roles, as appropriate]</a:t>
            </a:r>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14</a:t>
            </a:fld>
            <a:endParaRPr lang="en-US" dirty="0"/>
          </a:p>
        </p:txBody>
      </p:sp>
    </p:spTree>
    <p:extLst>
      <p:ext uri="{BB962C8B-B14F-4D97-AF65-F5344CB8AC3E}">
        <p14:creationId xmlns:p14="http://schemas.microsoft.com/office/powerpoint/2010/main" xmlns="" val="168359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charset="0"/>
              </a:rPr>
              <a:t>In any drill, assumptions and artificialities may be necessary to complete play in the time allotted and/or account for logistical limitations. Drill participants are asked to accept that assumptions and artificialities are inherent in any drill and should not allow these considerations to negatively impact their participation. </a:t>
            </a:r>
          </a:p>
          <a:p>
            <a:endParaRPr lang="en-US" dirty="0" smtClean="0">
              <a:latin typeface="Arial" charset="0"/>
            </a:endParaRPr>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18</a:t>
            </a:fld>
            <a:endParaRPr lang="en-US" dirty="0"/>
          </a:p>
        </p:txBody>
      </p:sp>
    </p:spTree>
    <p:extLst>
      <p:ext uri="{BB962C8B-B14F-4D97-AF65-F5344CB8AC3E}">
        <p14:creationId xmlns:p14="http://schemas.microsoft.com/office/powerpoint/2010/main" xmlns="" val="200904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a14="http://schemas.microsoft.com/office/drawing/2010/main" xmlns="" val="0"/>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solidFill>
                  <a:schemeClr val="bg1"/>
                </a:solidFill>
              </a:rPr>
              <a:t>Directions for This Template</a:t>
            </a:r>
          </a:p>
        </p:txBody>
      </p:sp>
      <p:sp>
        <p:nvSpPr>
          <p:cNvPr id="13315" name="Content Placeholder 2"/>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drill</a:t>
            </a:r>
          </a:p>
          <a:p>
            <a:pPr>
              <a:buClr>
                <a:schemeClr val="bg1"/>
              </a:buClr>
            </a:pPr>
            <a:r>
              <a:rPr lang="en-US" dirty="0" smtClean="0">
                <a:solidFill>
                  <a:schemeClr val="bg1"/>
                </a:solidFill>
              </a:rPr>
              <a:t>Delete any slides that are not relevant for your drill</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pPr>
              <a:buClr>
                <a:schemeClr val="bg1"/>
              </a:buClr>
            </a:pPr>
            <a:endParaRPr lang="en-US" dirty="0" smtClean="0">
              <a:solidFill>
                <a:schemeClr val="bg1"/>
              </a:solidFill>
            </a:endParaRPr>
          </a:p>
          <a:p>
            <a:pPr lvl="1">
              <a:buClr>
                <a:srgbClr val="999999"/>
              </a:buClr>
              <a:buFont typeface="Arial" charset="0"/>
              <a:buChar char="‒"/>
            </a:pPr>
            <a:endParaRPr lang="en-US" dirty="0" smtClean="0">
              <a:solidFill>
                <a:srgbClr val="999999"/>
              </a:solidFill>
            </a:endParaRPr>
          </a:p>
        </p:txBody>
      </p:sp>
      <p:sp>
        <p:nvSpPr>
          <p:cNvPr id="13316" name="Slide Number Placeholder 3"/>
          <p:cNvSpPr>
            <a:spLocks noGrp="1"/>
          </p:cNvSpPr>
          <p:nvPr>
            <p:ph type="sldNum" sz="quarter" idx="12"/>
          </p:nvPr>
        </p:nvSpPr>
        <p:spPr>
          <a:noFill/>
          <a:ln>
            <a:miter lim="800000"/>
            <a:headEnd/>
            <a:tailEnd/>
          </a:ln>
        </p:spPr>
        <p:txBody>
          <a:bodyPr/>
          <a:lstStyle/>
          <a:p>
            <a:fld id="{F1CA1A14-F6C5-408E-A791-E47F1D26A788}" type="slidenum">
              <a:rPr lang="en-US" smtClean="0"/>
              <a:pPr/>
              <a:t>1</a:t>
            </a:fld>
            <a:endParaRPr lang="en-US" dirty="0" smtClean="0"/>
          </a:p>
        </p:txBody>
      </p:sp>
    </p:spTree>
  </p:cSld>
  <p:clrMapOvr>
    <a:masterClrMapping/>
  </p:clrMapOvr>
  <p:transitio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and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an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and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Scenario</a:t>
            </a:r>
            <a:endParaRPr lang="en-US" dirty="0"/>
          </a:p>
        </p:txBody>
      </p:sp>
      <p:sp>
        <p:nvSpPr>
          <p:cNvPr id="3" name="Content Placeholder 2"/>
          <p:cNvSpPr>
            <a:spLocks noGrp="1"/>
          </p:cNvSpPr>
          <p:nvPr>
            <p:ph idx="1"/>
          </p:nvPr>
        </p:nvSpPr>
        <p:spPr>
          <a:xfrm>
            <a:off x="457200" y="1371600"/>
            <a:ext cx="8229600" cy="4525963"/>
          </a:xfrm>
        </p:spPr>
        <p:txBody>
          <a:bodyPr>
            <a:normAutofit lnSpcReduction="10000"/>
          </a:bodyPr>
          <a:lstStyle/>
          <a:p>
            <a:r>
              <a:rPr lang="en-US" dirty="0" smtClean="0"/>
              <a:t>A 10–15 kiloton Improvised Nuclear Device (IND) (see next slide) explodes in the heart of </a:t>
            </a:r>
            <a:r>
              <a:rPr lang="en-US" dirty="0" err="1" smtClean="0"/>
              <a:t>Centropolis</a:t>
            </a:r>
            <a:r>
              <a:rPr lang="en-US" dirty="0" smtClean="0"/>
              <a:t>.</a:t>
            </a:r>
          </a:p>
          <a:p>
            <a:r>
              <a:rPr lang="en-US" dirty="0" smtClean="0"/>
              <a:t>CRCs are activated in surrounding areas to receive and screen evacuees for radiological contamination.</a:t>
            </a:r>
          </a:p>
          <a:p>
            <a:r>
              <a:rPr lang="en-US" dirty="0" smtClean="0"/>
              <a:t>CRCs are to expect to receive individuals with minor to moderate injuries. Hundreds of buses full of evacuees will arrive over the next 48 hours. Thousands of self-evacuees are also expected to report to the CRCs.</a:t>
            </a:r>
          </a:p>
          <a:p>
            <a:r>
              <a:rPr lang="en-US" dirty="0" smtClean="0"/>
              <a:t>CRCs must be self-sufficient for at least 48 hours, when additional resources are expected to arrive from other regions. </a:t>
            </a:r>
          </a:p>
          <a:p>
            <a:r>
              <a:rPr lang="en-US" dirty="0" smtClean="0"/>
              <a:t>The day after the IND explosion, a CRC has been set up in </a:t>
            </a:r>
            <a:r>
              <a:rPr lang="en-US" dirty="0" smtClean="0"/>
              <a:t>[your locality], </a:t>
            </a:r>
            <a:r>
              <a:rPr lang="en-US" dirty="0" smtClean="0"/>
              <a:t>100 miles upwind from </a:t>
            </a:r>
            <a:r>
              <a:rPr lang="en-US" dirty="0" err="1" smtClean="0"/>
              <a:t>Centropolis</a:t>
            </a:r>
            <a:r>
              <a:rPr lang="en-US" dirty="0" smtClean="0"/>
              <a:t>. The first evacuees are expected to arrive within the hour.</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Scenario (cont.)</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smtClean="0"/>
              <a:t>What is an Improvised Nuclear Device (IND)? </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13</a:t>
            </a:fld>
            <a:endParaRPr lang="en-US" dirty="0"/>
          </a:p>
        </p:txBody>
      </p:sp>
      <p:pic>
        <p:nvPicPr>
          <p:cNvPr id="5" name="Picture 4"/>
          <p:cNvPicPr>
            <a:picLocks noChangeAspect="1"/>
          </p:cNvPicPr>
          <p:nvPr/>
        </p:nvPicPr>
        <p:blipFill>
          <a:blip r:embed="rId3" cstate="print"/>
          <a:stretch>
            <a:fillRect/>
          </a:stretch>
        </p:blipFill>
        <p:spPr>
          <a:xfrm>
            <a:off x="513778" y="1905000"/>
            <a:ext cx="3448622" cy="676453"/>
          </a:xfrm>
          <a:prstGeom prst="rect">
            <a:avLst/>
          </a:prstGeom>
        </p:spPr>
      </p:pic>
      <p:pic>
        <p:nvPicPr>
          <p:cNvPr id="6" name="Picture 5"/>
          <p:cNvPicPr>
            <a:picLocks noChangeAspect="1"/>
          </p:cNvPicPr>
          <p:nvPr/>
        </p:nvPicPr>
        <p:blipFill>
          <a:blip r:embed="rId4" cstate="print"/>
          <a:stretch>
            <a:fillRect/>
          </a:stretch>
        </p:blipFill>
        <p:spPr>
          <a:xfrm>
            <a:off x="4038600" y="1905000"/>
            <a:ext cx="4357770" cy="693996"/>
          </a:xfrm>
          <a:prstGeom prst="rect">
            <a:avLst/>
          </a:prstGeom>
        </p:spPr>
      </p:pic>
      <p:pic>
        <p:nvPicPr>
          <p:cNvPr id="7" name="Picture 6"/>
          <p:cNvPicPr>
            <a:picLocks noChangeAspect="1"/>
          </p:cNvPicPr>
          <p:nvPr/>
        </p:nvPicPr>
        <p:blipFill>
          <a:blip r:embed="rId5" cstate="print"/>
          <a:stretch>
            <a:fillRect/>
          </a:stretch>
        </p:blipFill>
        <p:spPr>
          <a:xfrm>
            <a:off x="762000" y="2667000"/>
            <a:ext cx="7162800" cy="2815886"/>
          </a:xfrm>
          <a:prstGeom prst="rect">
            <a:avLst/>
          </a:prstGeom>
        </p:spPr>
      </p:pic>
      <p:pic>
        <p:nvPicPr>
          <p:cNvPr id="8" name="Picture 7"/>
          <p:cNvPicPr>
            <a:picLocks noChangeAspect="1"/>
          </p:cNvPicPr>
          <p:nvPr/>
        </p:nvPicPr>
        <p:blipFill>
          <a:blip r:embed="rId6" cstate="print"/>
          <a:stretch>
            <a:fillRect/>
          </a:stretch>
        </p:blipFill>
        <p:spPr>
          <a:xfrm>
            <a:off x="7315200" y="4560129"/>
            <a:ext cx="1092943" cy="9704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Drill Roles</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Players: Participating agency personnel with an active role in responding to the simulated emergency</a:t>
            </a:r>
          </a:p>
          <a:p>
            <a:r>
              <a:rPr lang="en-US" dirty="0" smtClean="0"/>
              <a:t>Actors: Volunteers who simulate specific roles during play</a:t>
            </a:r>
          </a:p>
          <a:p>
            <a:r>
              <a:rPr lang="en-US" dirty="0" smtClean="0"/>
              <a:t>Controllers: Manage drill play </a:t>
            </a:r>
          </a:p>
          <a:p>
            <a:r>
              <a:rPr lang="en-US" dirty="0" err="1" smtClean="0"/>
              <a:t>SimCell</a:t>
            </a:r>
            <a:r>
              <a:rPr lang="en-US" dirty="0" smtClean="0"/>
              <a:t>: Simulates interactions with nonparticipating organizations as well as other events or activities to drive play</a:t>
            </a:r>
          </a:p>
          <a:p>
            <a:r>
              <a:rPr lang="en-US" dirty="0" smtClean="0"/>
              <a:t>Evaluators: Observe, assess, and document player performance</a:t>
            </a:r>
          </a:p>
          <a:p>
            <a:r>
              <a:rPr lang="en-US" dirty="0" smtClean="0"/>
              <a:t>Support  staff: Provide administrative and logistical support</a:t>
            </a:r>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a:t>
            </a:r>
          </a:p>
        </p:txBody>
      </p:sp>
      <p:sp>
        <p:nvSpPr>
          <p:cNvPr id="15364" name="Content Placeholder 4"/>
          <p:cNvSpPr>
            <a:spLocks noGrp="1"/>
          </p:cNvSpPr>
          <p:nvPr>
            <p:ph idx="1"/>
          </p:nvPr>
        </p:nvSpPr>
        <p:spPr>
          <a:xfrm>
            <a:off x="457200" y="1524000"/>
            <a:ext cx="8382000" cy="4572000"/>
          </a:xfrm>
        </p:spPr>
        <p:txBody>
          <a:bodyPr>
            <a:normAutofit/>
          </a:bodyPr>
          <a:lstStyle/>
          <a:p>
            <a:pPr>
              <a:spcBef>
                <a:spcPts val="675"/>
              </a:spcBef>
            </a:pPr>
            <a:r>
              <a:rPr lang="en-US" dirty="0" smtClean="0"/>
              <a:t>Drill covers activities at the CRC once it has been activated, set up, and staffed</a:t>
            </a:r>
          </a:p>
          <a:p>
            <a:pPr>
              <a:spcBef>
                <a:spcPts val="675"/>
              </a:spcBef>
            </a:pPr>
            <a:r>
              <a:rPr lang="en-US" dirty="0" smtClean="0"/>
              <a:t>Play begins immediately before the arrival of the first evacuees at the CRC</a:t>
            </a:r>
          </a:p>
          <a:p>
            <a:pPr>
              <a:spcBef>
                <a:spcPts val="675"/>
              </a:spcBef>
            </a:pPr>
            <a:r>
              <a:rPr lang="en-US" dirty="0" smtClean="0"/>
              <a:t>Evacuees are played by Actors</a:t>
            </a:r>
          </a:p>
          <a:p>
            <a:pPr>
              <a:spcBef>
                <a:spcPts val="675"/>
              </a:spcBef>
            </a:pPr>
            <a:r>
              <a:rPr lang="en-US" dirty="0" smtClean="0"/>
              <a:t>Drill play will generally be driven by the numbers and characteristics of evacuees arriving at the CRC</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15</a:t>
            </a:fld>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 (cont.)</a:t>
            </a:r>
          </a:p>
        </p:txBody>
      </p:sp>
      <p:sp>
        <p:nvSpPr>
          <p:cNvPr id="15364" name="Content Placeholder 4"/>
          <p:cNvSpPr>
            <a:spLocks noGrp="1"/>
          </p:cNvSpPr>
          <p:nvPr>
            <p:ph idx="1"/>
          </p:nvPr>
        </p:nvSpPr>
        <p:spPr>
          <a:xfrm>
            <a:off x="457200" y="1524000"/>
            <a:ext cx="8382000" cy="4572000"/>
          </a:xfrm>
        </p:spPr>
        <p:txBody>
          <a:bodyPr>
            <a:normAutofit/>
          </a:bodyPr>
          <a:lstStyle/>
          <a:p>
            <a:pPr>
              <a:spcBef>
                <a:spcPts val="675"/>
              </a:spcBef>
            </a:pPr>
            <a:r>
              <a:rPr lang="en-US" dirty="0" smtClean="0"/>
              <a:t>Each actor will play out his/her role on the basis of an Actor Card and a Contamination Card</a:t>
            </a:r>
          </a:p>
          <a:p>
            <a:pPr lvl="1">
              <a:spcBef>
                <a:spcPts val="675"/>
              </a:spcBef>
            </a:pPr>
            <a:r>
              <a:rPr lang="en-US" dirty="0" smtClean="0"/>
              <a:t>Actor Cards include information about age, gender, etc., as well as any special needs, characteristics, symptoms, or behaviors (e.g., people who do not speak English, have a disability, are children, are upset). Players do not see what is on the Actor Card</a:t>
            </a:r>
          </a:p>
          <a:p>
            <a:pPr lvl="1">
              <a:spcBef>
                <a:spcPts val="675"/>
              </a:spcBef>
            </a:pPr>
            <a:r>
              <a:rPr lang="en-US" dirty="0" smtClean="0"/>
              <a:t>Contamination Cards include information about a person’s level of contamination, if any. Actors will hand these cards to the Radiological Controller to simulate radiation readings </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16</a:t>
            </a:fld>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 (cont.)</a:t>
            </a:r>
          </a:p>
        </p:txBody>
      </p:sp>
      <p:sp>
        <p:nvSpPr>
          <p:cNvPr id="15364" name="Content Placeholder 4"/>
          <p:cNvSpPr>
            <a:spLocks noGrp="1"/>
          </p:cNvSpPr>
          <p:nvPr>
            <p:ph idx="1"/>
          </p:nvPr>
        </p:nvSpPr>
        <p:spPr/>
        <p:txBody>
          <a:bodyPr>
            <a:normAutofit/>
          </a:bodyPr>
          <a:lstStyle/>
          <a:p>
            <a:pPr>
              <a:spcBef>
                <a:spcPts val="675"/>
              </a:spcBef>
            </a:pPr>
            <a:r>
              <a:rPr lang="en-US" dirty="0" smtClean="0"/>
              <a:t>Depending on the size of the drill, actors may come through the CRC multiple times in different roles</a:t>
            </a:r>
          </a:p>
          <a:p>
            <a:pPr>
              <a:spcBef>
                <a:spcPts val="675"/>
              </a:spcBef>
            </a:pPr>
            <a:r>
              <a:rPr lang="en-US" dirty="0" smtClean="0"/>
              <a:t>Players implement actions as they would in real life within the confines of the CRC</a:t>
            </a:r>
          </a:p>
          <a:p>
            <a:r>
              <a:rPr lang="en-US" dirty="0" smtClean="0"/>
              <a:t>Controllers may call for a “time out” in his or her area to provide clarification or training to players for a critical action [delete if not applicable]</a:t>
            </a:r>
          </a:p>
          <a:p>
            <a:r>
              <a:rPr lang="en-US" dirty="0" smtClean="0"/>
              <a:t>[Otherwise,] controllers and evaluators will not prompt player actions</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17</a:t>
            </a:fld>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p:txBody>
          <a:bodyPr>
            <a:normAutofit/>
          </a:bodyPr>
          <a:lstStyle/>
          <a:p>
            <a:pPr eaLnBrk="1" hangingPunct="1"/>
            <a:r>
              <a:rPr lang="en-US" dirty="0" smtClean="0"/>
              <a:t>Drill Assumptions and Artificialities</a:t>
            </a:r>
          </a:p>
        </p:txBody>
      </p:sp>
      <p:sp>
        <p:nvSpPr>
          <p:cNvPr id="14340" name="Content Placeholder 4"/>
          <p:cNvSpPr>
            <a:spLocks noGrp="1"/>
          </p:cNvSpPr>
          <p:nvPr>
            <p:ph idx="1"/>
          </p:nvPr>
        </p:nvSpPr>
        <p:spPr>
          <a:xfrm>
            <a:off x="457200" y="1401762"/>
            <a:ext cx="8382000" cy="4389438"/>
          </a:xfrm>
        </p:spPr>
        <p:txBody>
          <a:bodyPr>
            <a:normAutofit/>
          </a:bodyPr>
          <a:lstStyle/>
          <a:p>
            <a:r>
              <a:rPr lang="en-US" dirty="0" smtClean="0"/>
              <a:t>The drill scenario and events, including simulations, are plausible, and results occur as they are presented</a:t>
            </a:r>
          </a:p>
          <a:p>
            <a:pPr>
              <a:spcBef>
                <a:spcPts val="675"/>
              </a:spcBef>
            </a:pPr>
            <a:r>
              <a:rPr lang="en-US" dirty="0" smtClean="0"/>
              <a:t>Play is restricted to the delineated areas surrounding drill site</a:t>
            </a:r>
          </a:p>
          <a:p>
            <a:pPr>
              <a:spcBef>
                <a:spcPts val="675"/>
              </a:spcBef>
            </a:pPr>
            <a:r>
              <a:rPr lang="en-US" dirty="0" smtClean="0"/>
              <a:t>The </a:t>
            </a:r>
            <a:r>
              <a:rPr lang="en-US" dirty="0" err="1" smtClean="0"/>
              <a:t>SimCell</a:t>
            </a:r>
            <a:r>
              <a:rPr lang="en-US" dirty="0" smtClean="0"/>
              <a:t> will simulate nonparticipating individuals and organizations</a:t>
            </a:r>
          </a:p>
          <a:p>
            <a:pPr>
              <a:spcBef>
                <a:spcPts val="675"/>
              </a:spcBef>
            </a:pPr>
            <a:r>
              <a:rPr lang="en-US" dirty="0" smtClean="0"/>
              <a:t>Some activities, including full decontamination, use of radiation detection equipment to obtain readings, and medical care will be simulated</a:t>
            </a:r>
          </a:p>
          <a:p>
            <a:pPr>
              <a:spcBef>
                <a:spcPts val="675"/>
              </a:spcBef>
            </a:pPr>
            <a:endParaRPr lang="en-US" dirty="0" smtClean="0"/>
          </a:p>
        </p:txBody>
      </p:sp>
      <p:sp>
        <p:nvSpPr>
          <p:cNvPr id="14338" name="Rectangle 4"/>
          <p:cNvSpPr>
            <a:spLocks noGrp="1" noChangeArrowheads="1"/>
          </p:cNvSpPr>
          <p:nvPr>
            <p:ph type="sldNum" sz="quarter" idx="12"/>
          </p:nvPr>
        </p:nvSpPr>
        <p:spPr>
          <a:noFill/>
        </p:spPr>
        <p:txBody>
          <a:bodyPr/>
          <a:lstStyle/>
          <a:p>
            <a:fld id="{057BFCBE-B235-4AB7-A1E4-E939162A3F85}" type="slidenum">
              <a:rPr lang="en-US" smtClean="0"/>
              <a:pPr/>
              <a:t>18</a:t>
            </a:fld>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itle 4"/>
          <p:cNvSpPr>
            <a:spLocks noGrp="1"/>
          </p:cNvSpPr>
          <p:nvPr>
            <p:ph type="title"/>
          </p:nvPr>
        </p:nvSpPr>
        <p:spPr/>
        <p:txBody>
          <a:bodyPr/>
          <a:lstStyle/>
          <a:p>
            <a:r>
              <a:rPr lang="en-US" dirty="0" smtClean="0"/>
              <a:t>CRC Drill Evaluation</a:t>
            </a:r>
          </a:p>
        </p:txBody>
      </p:sp>
      <p:sp>
        <p:nvSpPr>
          <p:cNvPr id="35844" name="Content Placeholder 4"/>
          <p:cNvSpPr>
            <a:spLocks noGrp="1"/>
          </p:cNvSpPr>
          <p:nvPr>
            <p:ph idx="1"/>
          </p:nvPr>
        </p:nvSpPr>
        <p:spPr bwMode="auto">
          <a:xfrm>
            <a:off x="457200" y="12954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r>
              <a:rPr lang="en-US" dirty="0" smtClean="0"/>
              <a:t>The drill will be conducted in a no-fault learning environment and systems; processes, not individuals, will be evaluated</a:t>
            </a:r>
          </a:p>
          <a:p>
            <a:r>
              <a:rPr lang="en-US" dirty="0" smtClean="0"/>
              <a:t>Evaluation provides an opportunity to identify ways to build on strengths and improve capabilities</a:t>
            </a:r>
          </a:p>
          <a:p>
            <a:r>
              <a:rPr lang="en-US" dirty="0" smtClean="0"/>
              <a:t>Because jurisdictions are testing new and emerging plans, skills, resources, and relationships, every drill can be expected to result in multiple recommendations for improvement</a:t>
            </a:r>
          </a:p>
          <a:p>
            <a:pPr eaLnBrk="1" hangingPunct="1"/>
            <a:r>
              <a:rPr lang="en-US" dirty="0" smtClean="0"/>
              <a:t>Evaluators will observe player actions and hear conversations and take notes</a:t>
            </a:r>
          </a:p>
          <a:p>
            <a:pPr eaLnBrk="1" hangingPunct="1"/>
            <a:endParaRPr lang="en-US" dirty="0" smtClean="0"/>
          </a:p>
          <a:p>
            <a:endParaRPr lang="en-US" dirty="0" smtClean="0"/>
          </a:p>
        </p:txBody>
      </p:sp>
      <p:sp>
        <p:nvSpPr>
          <p:cNvPr id="35842" name="Slide Number Placeholder 3"/>
          <p:cNvSpPr>
            <a:spLocks noGrp="1"/>
          </p:cNvSpPr>
          <p:nvPr>
            <p:ph type="sldNum" sz="quarter" idx="12"/>
          </p:nvPr>
        </p:nvSpPr>
        <p:spPr>
          <a:noFill/>
          <a:ln>
            <a:miter lim="800000"/>
            <a:headEnd/>
            <a:tailEnd/>
          </a:ln>
        </p:spPr>
        <p:txBody>
          <a:bodyPr/>
          <a:lstStyle/>
          <a:p>
            <a:fld id="{DE3DB0CA-EFE6-4C8C-A85D-9C832CB75B66}" type="slidenum">
              <a:rPr lang="en-US" smtClean="0"/>
              <a:pPr/>
              <a:t>19</a:t>
            </a:fld>
            <a:endParaRPr lang="en-US"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Safeguarding Exercise Information</a:t>
            </a:r>
            <a:endParaRPr lang="en-US" dirty="0"/>
          </a:p>
        </p:txBody>
      </p:sp>
      <p:sp>
        <p:nvSpPr>
          <p:cNvPr id="3" name="Content Placeholder 2"/>
          <p:cNvSpPr>
            <a:spLocks noGrp="1"/>
          </p:cNvSpPr>
          <p:nvPr>
            <p:ph idx="1"/>
          </p:nvPr>
        </p:nvSpPr>
        <p:spPr/>
        <p:txBody>
          <a:bodyPr/>
          <a:lstStyle/>
          <a:p>
            <a:pPr>
              <a:spcAft>
                <a:spcPts val="600"/>
              </a:spcAft>
            </a:pPr>
            <a:r>
              <a:rPr lang="en-US" dirty="0">
                <a:solidFill>
                  <a:schemeClr val="tx1"/>
                </a:solidFill>
                <a:cs typeface="Arial" charset="0"/>
              </a:rPr>
              <a:t>Information in this document is intended for the exclusive use of the drill </a:t>
            </a:r>
            <a:r>
              <a:rPr lang="en-US" dirty="0" smtClean="0">
                <a:solidFill>
                  <a:schemeClr val="tx1"/>
                </a:solidFill>
                <a:cs typeface="Arial" charset="0"/>
              </a:rPr>
              <a:t>planners and participants </a:t>
            </a:r>
            <a:r>
              <a:rPr lang="en-US" dirty="0">
                <a:solidFill>
                  <a:schemeClr val="tx1"/>
                </a:solidFill>
                <a:cs typeface="Arial" charset="0"/>
              </a:rPr>
              <a:t>and is not to be released to the public or other personnel </a:t>
            </a:r>
            <a:r>
              <a:rPr lang="en-US" dirty="0" smtClean="0">
                <a:solidFill>
                  <a:schemeClr val="tx1"/>
                </a:solidFill>
                <a:cs typeface="Arial" charset="0"/>
              </a:rPr>
              <a:t>without </a:t>
            </a:r>
            <a:r>
              <a:rPr lang="en-US" dirty="0">
                <a:solidFill>
                  <a:schemeClr val="tx1"/>
                </a:solidFill>
                <a:cs typeface="Arial" charset="0"/>
              </a:rPr>
              <a:t>prior approval from </a:t>
            </a:r>
            <a:r>
              <a:rPr lang="en-US" dirty="0" smtClean="0">
                <a:solidFill>
                  <a:schemeClr val="tx1"/>
                </a:solidFill>
                <a:cs typeface="Arial" charset="0"/>
              </a:rPr>
              <a:t>the drill organizers [or list specific name]. </a:t>
            </a:r>
            <a:endParaRPr lang="en-US" dirty="0">
              <a:solidFill>
                <a:schemeClr val="tx1"/>
              </a:solidFill>
              <a:cs typeface="Arial" charset="0"/>
            </a:endParaRPr>
          </a:p>
          <a:p>
            <a:r>
              <a:rPr lang="en-US" dirty="0">
                <a:solidFill>
                  <a:schemeClr val="tx1"/>
                </a:solidFill>
                <a:cs typeface="Arial" charset="0"/>
              </a:rPr>
              <a:t>This document is not releasable to any public website</a:t>
            </a:r>
            <a:r>
              <a:rPr lang="en-US" dirty="0" smtClean="0">
                <a:solidFill>
                  <a:schemeClr val="tx1"/>
                </a:solidFill>
                <a:cs typeface="Arial" charset="0"/>
              </a:rPr>
              <a:t>.</a:t>
            </a:r>
            <a:endParaRPr lang="en-US" dirty="0">
              <a:solidFill>
                <a:schemeClr val="tx1"/>
              </a:solidFill>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2</a:t>
            </a:fld>
            <a:endParaRPr lang="en-US" dirty="0"/>
          </a:p>
        </p:txBody>
      </p:sp>
    </p:spTree>
    <p:extLst>
      <p:ext uri="{BB962C8B-B14F-4D97-AF65-F5344CB8AC3E}">
        <p14:creationId xmlns:p14="http://schemas.microsoft.com/office/powerpoint/2010/main" xmlns="" val="1742478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itle 4"/>
          <p:cNvSpPr>
            <a:spLocks noGrp="1"/>
          </p:cNvSpPr>
          <p:nvPr>
            <p:ph type="title"/>
          </p:nvPr>
        </p:nvSpPr>
        <p:spPr/>
        <p:txBody>
          <a:bodyPr/>
          <a:lstStyle/>
          <a:p>
            <a:r>
              <a:rPr lang="en-US" dirty="0" smtClean="0"/>
              <a:t>CRC Drill Evaluation (cont.)</a:t>
            </a:r>
          </a:p>
        </p:txBody>
      </p:sp>
      <p:sp>
        <p:nvSpPr>
          <p:cNvPr id="35844" name="Content Placeholder 4"/>
          <p:cNvSpPr>
            <a:spLocks noGrp="1"/>
          </p:cNvSpPr>
          <p:nvPr>
            <p:ph idx="1"/>
          </p:nvPr>
        </p:nvSpPr>
        <p:spPr bwMode="auto">
          <a:xfrm>
            <a:off x="457200" y="12954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en-US" dirty="0" smtClean="0"/>
              <a:t>Evaluators compile their findings into an After-Action Report (AAR)</a:t>
            </a:r>
          </a:p>
          <a:p>
            <a:pPr marL="234950" lvl="1">
              <a:buFont typeface="Wingdings" pitchFamily="2" charset="2"/>
              <a:buChar char="§"/>
            </a:pPr>
            <a:r>
              <a:rPr lang="en-US" dirty="0" smtClean="0"/>
              <a:t>Elected and appointed officials review the AAR and participate in an After-Action Meeting </a:t>
            </a:r>
          </a:p>
          <a:p>
            <a:pPr marL="234950" lvl="1">
              <a:buFont typeface="Wingdings" pitchFamily="2" charset="2"/>
              <a:buChar char="§"/>
            </a:pPr>
            <a:r>
              <a:rPr lang="en-US" dirty="0" smtClean="0"/>
              <a:t>Elected and appointed officials identify corrective actions in an Improvement Plan and the AAR is finalized</a:t>
            </a:r>
          </a:p>
          <a:p>
            <a:pPr marL="234950" lvl="1">
              <a:buFont typeface="Wingdings" pitchFamily="2" charset="2"/>
              <a:buChar char="§"/>
            </a:pPr>
            <a:r>
              <a:rPr lang="en-US" dirty="0" smtClean="0"/>
              <a:t>Responsible parties track corrective actions to completion</a:t>
            </a:r>
          </a:p>
        </p:txBody>
      </p:sp>
      <p:sp>
        <p:nvSpPr>
          <p:cNvPr id="35842" name="Slide Number Placeholder 3"/>
          <p:cNvSpPr>
            <a:spLocks noGrp="1"/>
          </p:cNvSpPr>
          <p:nvPr>
            <p:ph type="sldNum" sz="quarter" idx="12"/>
          </p:nvPr>
        </p:nvSpPr>
        <p:spPr>
          <a:noFill/>
          <a:ln>
            <a:miter lim="800000"/>
            <a:headEnd/>
            <a:tailEnd/>
          </a:ln>
        </p:spPr>
        <p:txBody>
          <a:bodyPr/>
          <a:lstStyle/>
          <a:p>
            <a:fld id="{DE3DB0CA-EFE6-4C8C-A85D-9C832CB75B66}" type="slidenum">
              <a:rPr lang="en-US" smtClean="0"/>
              <a:pPr/>
              <a:t>20</a:t>
            </a:fld>
            <a:endParaRPr lang="en-US"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8"/>
          <p:cNvSpPr>
            <a:spLocks noGrp="1" noChangeArrowheads="1"/>
          </p:cNvSpPr>
          <p:nvPr>
            <p:ph type="title"/>
          </p:nvPr>
        </p:nvSpPr>
        <p:spPr/>
        <p:txBody>
          <a:bodyPr/>
          <a:lstStyle/>
          <a:p>
            <a:pPr eaLnBrk="1" hangingPunct="1"/>
            <a:r>
              <a:rPr lang="en-US" dirty="0" smtClean="0"/>
              <a:t>Schedule</a:t>
            </a:r>
          </a:p>
        </p:txBody>
      </p:sp>
      <p:sp>
        <p:nvSpPr>
          <p:cNvPr id="26628" name="Content Placeholder 4"/>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Date</a:t>
            </a:r>
          </a:p>
          <a:p>
            <a:pPr lvl="1" eaLnBrk="1" hangingPunct="1">
              <a:buFont typeface="Arial" charset="0"/>
              <a:buChar char="‒"/>
            </a:pPr>
            <a:r>
              <a:rPr lang="en-US" dirty="0" smtClean="0"/>
              <a:t>[Time] Final Participant Briefing</a:t>
            </a:r>
          </a:p>
          <a:p>
            <a:pPr lvl="1" eaLnBrk="1" hangingPunct="1">
              <a:buFont typeface="Arial" charset="0"/>
              <a:buChar char="‒"/>
            </a:pPr>
            <a:r>
              <a:rPr lang="en-US" dirty="0" smtClean="0"/>
              <a:t>[Time] Drill Play Begins</a:t>
            </a:r>
          </a:p>
          <a:p>
            <a:pPr lvl="1" eaLnBrk="1" hangingPunct="1">
              <a:buFont typeface="Arial" charset="0"/>
              <a:buChar char="‒"/>
            </a:pPr>
            <a:r>
              <a:rPr lang="en-US" dirty="0" smtClean="0"/>
              <a:t>[Time] Drill Play Ends</a:t>
            </a:r>
          </a:p>
          <a:p>
            <a:pPr lvl="1" eaLnBrk="1" hangingPunct="1">
              <a:buFont typeface="Arial" charset="0"/>
              <a:buChar char="‒"/>
            </a:pPr>
            <a:r>
              <a:rPr lang="en-US" dirty="0" smtClean="0"/>
              <a:t>[Time] Actor Debriefing</a:t>
            </a:r>
          </a:p>
          <a:p>
            <a:pPr lvl="1" eaLnBrk="1" hangingPunct="1">
              <a:buFont typeface="Arial" charset="0"/>
              <a:buChar char="‒"/>
            </a:pPr>
            <a:r>
              <a:rPr lang="en-US" dirty="0" smtClean="0"/>
              <a:t>[Time] Hot Wash for Players, Controllers, and Evaluators</a:t>
            </a:r>
          </a:p>
          <a:p>
            <a:endParaRPr lang="en-US" dirty="0" smtClean="0"/>
          </a:p>
        </p:txBody>
      </p:sp>
      <p:sp>
        <p:nvSpPr>
          <p:cNvPr id="26626" name="Slide Number Placeholder 3"/>
          <p:cNvSpPr>
            <a:spLocks noGrp="1"/>
          </p:cNvSpPr>
          <p:nvPr>
            <p:ph type="sldNum" sz="quarter" idx="12"/>
          </p:nvPr>
        </p:nvSpPr>
        <p:spPr>
          <a:noFill/>
          <a:ln>
            <a:miter lim="800000"/>
            <a:headEnd/>
            <a:tailEnd/>
          </a:ln>
        </p:spPr>
        <p:txBody>
          <a:bodyPr/>
          <a:lstStyle/>
          <a:p>
            <a:fld id="{419C80B6-A1F5-4A80-8728-F4B012949368}" type="slidenum">
              <a:rPr lang="en-US" smtClean="0"/>
              <a:pPr/>
              <a:t>21</a:t>
            </a:fld>
            <a:endParaRPr 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10"/>
          <p:cNvSpPr>
            <a:spLocks noGrp="1" noChangeArrowheads="1"/>
          </p:cNvSpPr>
          <p:nvPr>
            <p:ph type="title"/>
          </p:nvPr>
        </p:nvSpPr>
        <p:spPr/>
        <p:txBody>
          <a:bodyPr/>
          <a:lstStyle/>
          <a:p>
            <a:pPr eaLnBrk="1" hangingPunct="1"/>
            <a:r>
              <a:rPr lang="en-US" dirty="0" smtClean="0"/>
              <a:t>Safety</a:t>
            </a:r>
          </a:p>
        </p:txBody>
      </p:sp>
      <p:sp>
        <p:nvSpPr>
          <p:cNvPr id="2867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Safety is EVERYONE’s concern</a:t>
            </a:r>
          </a:p>
          <a:p>
            <a:pPr lvl="1" eaLnBrk="1" hangingPunct="1">
              <a:buFont typeface="Arial" charset="0"/>
              <a:buChar char="‒"/>
            </a:pPr>
            <a:r>
              <a:rPr lang="en-US" dirty="0" smtClean="0"/>
              <a:t>Safety concerns override exercise execution</a:t>
            </a:r>
          </a:p>
          <a:p>
            <a:pPr lvl="1" eaLnBrk="1" hangingPunct="1">
              <a:buFont typeface="Arial" charset="0"/>
              <a:buChar char="‒"/>
            </a:pPr>
            <a:r>
              <a:rPr lang="en-US" dirty="0" smtClean="0"/>
              <a:t>Alert the nearest controller if you have safety concerns</a:t>
            </a:r>
          </a:p>
          <a:p>
            <a:pPr eaLnBrk="1" hangingPunct="1"/>
            <a:r>
              <a:rPr lang="en-US" dirty="0" smtClean="0"/>
              <a:t>The safety officer for this exercise is [Name]</a:t>
            </a:r>
          </a:p>
          <a:p>
            <a:pPr eaLnBrk="1" hangingPunct="1"/>
            <a:r>
              <a:rPr lang="en-US" dirty="0" smtClean="0"/>
              <a:t>Actual emergencies will be identified by saying </a:t>
            </a:r>
            <a:r>
              <a:rPr lang="en-US" b="1" dirty="0" smtClean="0"/>
              <a:t>“This is a real emergency”</a:t>
            </a:r>
            <a:endParaRPr lang="en-US" dirty="0" smtClean="0"/>
          </a:p>
          <a:p>
            <a:pPr eaLnBrk="1" hangingPunct="1"/>
            <a:r>
              <a:rPr lang="en-US" dirty="0" smtClean="0"/>
              <a:t>Report any injuries</a:t>
            </a:r>
          </a:p>
          <a:p>
            <a:pPr eaLnBrk="1" hangingPunct="1"/>
            <a:r>
              <a:rPr lang="en-US" dirty="0" smtClean="0"/>
              <a:t>Be aware that operating in an operations-based exercise environment is inherently dangerous</a:t>
            </a:r>
          </a:p>
          <a:p>
            <a:endParaRPr lang="en-US" dirty="0" smtClean="0"/>
          </a:p>
        </p:txBody>
      </p:sp>
      <p:sp>
        <p:nvSpPr>
          <p:cNvPr id="28674" name="Slide Number Placeholder 3"/>
          <p:cNvSpPr>
            <a:spLocks noGrp="1"/>
          </p:cNvSpPr>
          <p:nvPr>
            <p:ph type="sldNum" sz="quarter" idx="12"/>
          </p:nvPr>
        </p:nvSpPr>
        <p:spPr>
          <a:noFill/>
          <a:ln>
            <a:miter lim="800000"/>
            <a:headEnd/>
            <a:tailEnd/>
          </a:ln>
        </p:spPr>
        <p:txBody>
          <a:bodyPr/>
          <a:lstStyle/>
          <a:p>
            <a:fld id="{1908424A-E658-4FBA-B1EA-DF908C0D1BC3}" type="slidenum">
              <a:rPr lang="en-US" smtClean="0"/>
              <a:pPr/>
              <a:t>22</a:t>
            </a:fld>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5"/>
          <p:cNvSpPr>
            <a:spLocks noGrp="1" noChangeArrowheads="1"/>
          </p:cNvSpPr>
          <p:nvPr>
            <p:ph type="title"/>
          </p:nvPr>
        </p:nvSpPr>
        <p:spPr/>
        <p:txBody>
          <a:bodyPr/>
          <a:lstStyle/>
          <a:p>
            <a:pPr eaLnBrk="1" hangingPunct="1"/>
            <a:r>
              <a:rPr lang="en-US" dirty="0" smtClean="0"/>
              <a:t>Security</a:t>
            </a:r>
          </a:p>
        </p:txBody>
      </p:sp>
      <p:sp>
        <p:nvSpPr>
          <p:cNvPr id="29700" name="Content Placeholder 4"/>
          <p:cNvSpPr>
            <a:spLocks noGrp="1"/>
          </p:cNvSpPr>
          <p:nvPr>
            <p:ph idx="1"/>
          </p:nvPr>
        </p:nvSpPr>
        <p:spPr bwMode="auto">
          <a:xfrm>
            <a:off x="457200" y="13716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en-US" dirty="0" smtClean="0"/>
              <a:t>Badges identify authorized persons:</a:t>
            </a:r>
          </a:p>
          <a:p>
            <a:pPr>
              <a:buNone/>
              <a:tabLst>
                <a:tab pos="914400" algn="l"/>
                <a:tab pos="3316288" algn="l"/>
              </a:tabLst>
            </a:pPr>
            <a:r>
              <a:rPr lang="en-US" dirty="0" smtClean="0"/>
              <a:t>		Actors	</a:t>
            </a:r>
            <a:r>
              <a:rPr lang="en-US" dirty="0" smtClean="0">
                <a:solidFill>
                  <a:srgbClr val="FFC000"/>
                </a:solidFill>
              </a:rPr>
              <a:t>Orange</a:t>
            </a:r>
            <a:r>
              <a:rPr lang="en-US" dirty="0" smtClean="0"/>
              <a:t> badges</a:t>
            </a:r>
          </a:p>
          <a:p>
            <a:pPr>
              <a:buNone/>
              <a:tabLst>
                <a:tab pos="914400" algn="l"/>
                <a:tab pos="3316288" algn="l"/>
              </a:tabLst>
            </a:pPr>
            <a:r>
              <a:rPr lang="en-US" dirty="0" smtClean="0"/>
              <a:t>		Controllers	</a:t>
            </a:r>
            <a:r>
              <a:rPr lang="en-US" dirty="0" smtClean="0">
                <a:solidFill>
                  <a:srgbClr val="00B050"/>
                </a:solidFill>
              </a:rPr>
              <a:t>Green</a:t>
            </a:r>
            <a:r>
              <a:rPr lang="en-US" dirty="0" smtClean="0"/>
              <a:t> badges</a:t>
            </a:r>
          </a:p>
          <a:p>
            <a:pPr>
              <a:buNone/>
              <a:tabLst>
                <a:tab pos="914400" algn="l"/>
                <a:tab pos="3316288" algn="l"/>
              </a:tabLst>
            </a:pPr>
            <a:r>
              <a:rPr lang="en-US" dirty="0" smtClean="0"/>
              <a:t>		Evaluators	</a:t>
            </a:r>
            <a:r>
              <a:rPr lang="en-US" dirty="0" smtClean="0">
                <a:solidFill>
                  <a:srgbClr val="FF0000"/>
                </a:solidFill>
              </a:rPr>
              <a:t>Red</a:t>
            </a:r>
            <a:r>
              <a:rPr lang="en-US" dirty="0" smtClean="0"/>
              <a:t> badges</a:t>
            </a:r>
          </a:p>
          <a:p>
            <a:pPr>
              <a:buNone/>
              <a:tabLst>
                <a:tab pos="914400" algn="l"/>
                <a:tab pos="3316288" algn="l"/>
              </a:tabLst>
            </a:pPr>
            <a:r>
              <a:rPr lang="en-US" dirty="0" smtClean="0"/>
              <a:t>		Support staff	</a:t>
            </a:r>
            <a:r>
              <a:rPr lang="en-US" dirty="0" smtClean="0">
                <a:solidFill>
                  <a:schemeClr val="bg2">
                    <a:lumMod val="50000"/>
                  </a:schemeClr>
                </a:solidFill>
              </a:rPr>
              <a:t>Brown</a:t>
            </a:r>
            <a:r>
              <a:rPr lang="en-US" dirty="0" smtClean="0"/>
              <a:t> badges</a:t>
            </a:r>
          </a:p>
          <a:p>
            <a:pPr>
              <a:buNone/>
              <a:tabLst>
                <a:tab pos="914400" algn="l"/>
                <a:tab pos="3316288" algn="l"/>
              </a:tabLst>
            </a:pPr>
            <a:r>
              <a:rPr lang="en-US" dirty="0" smtClean="0"/>
              <a:t>		Players	</a:t>
            </a:r>
            <a:r>
              <a:rPr lang="en-US" dirty="0" smtClean="0">
                <a:solidFill>
                  <a:srgbClr val="FFFF00"/>
                </a:solidFill>
              </a:rPr>
              <a:t>Yellow</a:t>
            </a:r>
            <a:r>
              <a:rPr lang="en-US" dirty="0" smtClean="0"/>
              <a:t> badges</a:t>
            </a:r>
          </a:p>
          <a:p>
            <a:pPr>
              <a:buNone/>
              <a:tabLst>
                <a:tab pos="914400" algn="l"/>
                <a:tab pos="3316288" algn="l"/>
              </a:tabLst>
            </a:pPr>
            <a:r>
              <a:rPr lang="en-US" dirty="0" smtClean="0"/>
              <a:t>		Observers	</a:t>
            </a:r>
            <a:r>
              <a:rPr lang="en-US" dirty="0" smtClean="0">
                <a:solidFill>
                  <a:srgbClr val="002F80"/>
                </a:solidFill>
              </a:rPr>
              <a:t>Blue</a:t>
            </a:r>
            <a:r>
              <a:rPr lang="en-US" dirty="0" smtClean="0"/>
              <a:t> badges</a:t>
            </a:r>
          </a:p>
          <a:p>
            <a:pPr>
              <a:buNone/>
              <a:tabLst>
                <a:tab pos="914400" algn="l"/>
                <a:tab pos="3316288" algn="l"/>
              </a:tabLst>
            </a:pPr>
            <a:r>
              <a:rPr lang="en-US" dirty="0" smtClean="0"/>
              <a:t>		Media	</a:t>
            </a:r>
            <a:r>
              <a:rPr lang="en-US" dirty="0" smtClean="0">
                <a:solidFill>
                  <a:schemeClr val="accent2">
                    <a:lumMod val="60000"/>
                    <a:lumOff val="40000"/>
                  </a:schemeClr>
                </a:solidFill>
              </a:rPr>
              <a:t>Pink</a:t>
            </a:r>
            <a:r>
              <a:rPr lang="en-US" dirty="0" smtClean="0"/>
              <a:t> badges		</a:t>
            </a:r>
          </a:p>
          <a:p>
            <a:r>
              <a:rPr lang="en-US" dirty="0" smtClean="0"/>
              <a:t>Unauthorized persons are prohibited from being at the drill and will be escorted out of the drill play area</a:t>
            </a:r>
          </a:p>
          <a:p>
            <a:endParaRPr lang="en-US" dirty="0" smtClean="0"/>
          </a:p>
        </p:txBody>
      </p:sp>
      <p:sp>
        <p:nvSpPr>
          <p:cNvPr id="29698" name="Slide Number Placeholder 3"/>
          <p:cNvSpPr>
            <a:spLocks noGrp="1"/>
          </p:cNvSpPr>
          <p:nvPr>
            <p:ph type="sldNum" sz="quarter" idx="12"/>
          </p:nvPr>
        </p:nvSpPr>
        <p:spPr>
          <a:noFill/>
          <a:ln>
            <a:miter lim="800000"/>
            <a:headEnd/>
            <a:tailEnd/>
          </a:ln>
        </p:spPr>
        <p:txBody>
          <a:bodyPr/>
          <a:lstStyle/>
          <a:p>
            <a:fld id="{C437704A-FBF0-4850-B010-ED5FEBB1AC56}" type="slidenum">
              <a:rPr lang="en-US" smtClean="0"/>
              <a:pPr/>
              <a:t>23</a:t>
            </a:fld>
            <a:endParaRPr 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Observer/Media Guidelines</a:t>
            </a:r>
            <a:endParaRPr lang="en-US" dirty="0"/>
          </a:p>
        </p:txBody>
      </p:sp>
      <p:sp>
        <p:nvSpPr>
          <p:cNvPr id="3" name="Content Placeholder 2"/>
          <p:cNvSpPr>
            <a:spLocks noGrp="1"/>
          </p:cNvSpPr>
          <p:nvPr>
            <p:ph idx="1"/>
          </p:nvPr>
        </p:nvSpPr>
        <p:spPr>
          <a:xfrm>
            <a:off x="457200" y="1295400"/>
            <a:ext cx="8229600" cy="4525963"/>
          </a:xfrm>
        </p:spPr>
        <p:txBody>
          <a:bodyPr>
            <a:normAutofit lnSpcReduction="10000"/>
          </a:bodyPr>
          <a:lstStyle/>
          <a:p>
            <a:r>
              <a:rPr lang="en-US" dirty="0" smtClean="0"/>
              <a:t>DO</a:t>
            </a:r>
          </a:p>
          <a:p>
            <a:pPr lvl="1"/>
            <a:r>
              <a:rPr lang="en-US" dirty="0" smtClean="0"/>
              <a:t>Remain within the designated observation area</a:t>
            </a:r>
          </a:p>
          <a:p>
            <a:pPr lvl="1"/>
            <a:r>
              <a:rPr lang="en-US" dirty="0" smtClean="0"/>
              <a:t>Direct any questions to the Observer/Media Controller or other designated individual</a:t>
            </a:r>
          </a:p>
          <a:p>
            <a:pPr lvl="1"/>
            <a:r>
              <a:rPr lang="en-US" dirty="0" smtClean="0"/>
              <a:t>[Others, as needed]</a:t>
            </a:r>
          </a:p>
          <a:p>
            <a:endParaRPr lang="en-US" dirty="0" smtClean="0"/>
          </a:p>
          <a:p>
            <a:r>
              <a:rPr lang="en-US" dirty="0" smtClean="0"/>
              <a:t>DO NOT</a:t>
            </a:r>
          </a:p>
          <a:p>
            <a:pPr lvl="1"/>
            <a:r>
              <a:rPr lang="en-US" dirty="0" smtClean="0"/>
              <a:t>Do not interfere with drill play</a:t>
            </a:r>
          </a:p>
          <a:p>
            <a:pPr lvl="1"/>
            <a:r>
              <a:rPr lang="en-US" dirty="0" smtClean="0"/>
              <a:t>Do not talk with controllers, evaluators, actors, or players</a:t>
            </a:r>
          </a:p>
          <a:p>
            <a:pPr lvl="1"/>
            <a:r>
              <a:rPr lang="en-US" dirty="0" smtClean="0"/>
              <a:t>Do not take, distribute, release or post photos </a:t>
            </a:r>
            <a:r>
              <a:rPr lang="en-US" dirty="0"/>
              <a:t>of drill players, actors, or activity </a:t>
            </a:r>
            <a:r>
              <a:rPr lang="en-US" dirty="0" smtClean="0"/>
              <a:t>without </a:t>
            </a:r>
            <a:r>
              <a:rPr lang="en-US" dirty="0"/>
              <a:t>permission of the drill organizers.</a:t>
            </a:r>
          </a:p>
          <a:p>
            <a:pPr lvl="1"/>
            <a:r>
              <a:rPr lang="en-US" dirty="0" smtClean="0"/>
              <a:t>[Others, as needed]</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7"/>
          <p:cNvSpPr>
            <a:spLocks noGrp="1" noChangeArrowheads="1"/>
          </p:cNvSpPr>
          <p:nvPr>
            <p:ph type="title"/>
          </p:nvPr>
        </p:nvSpPr>
        <p:spPr/>
        <p:txBody>
          <a:bodyPr/>
          <a:lstStyle/>
          <a:p>
            <a:pPr eaLnBrk="1" hangingPunct="1"/>
            <a:r>
              <a:rPr lang="en-US" dirty="0" smtClean="0"/>
              <a:t>Administrative Details</a:t>
            </a:r>
          </a:p>
        </p:txBody>
      </p:sp>
      <p:sp>
        <p:nvSpPr>
          <p:cNvPr id="24580" name="Content Placeholder 4"/>
          <p:cNvSpPr>
            <a:spLocks noGrp="1"/>
          </p:cNvSpPr>
          <p:nvPr>
            <p:ph idx="1"/>
          </p:nvPr>
        </p:nvSpPr>
        <p:spPr/>
        <p:txBody>
          <a:bodyPr/>
          <a:lstStyle/>
          <a:p>
            <a:pPr eaLnBrk="1" hangingPunct="1"/>
            <a:r>
              <a:rPr lang="en-US" dirty="0" smtClean="0"/>
              <a:t>[Security/access restrictions]</a:t>
            </a:r>
          </a:p>
          <a:p>
            <a:pPr eaLnBrk="1" hangingPunct="1"/>
            <a:r>
              <a:rPr lang="en-US" dirty="0" smtClean="0"/>
              <a:t>[Restroom locations] </a:t>
            </a:r>
          </a:p>
          <a:p>
            <a:pPr eaLnBrk="1" hangingPunct="1"/>
            <a:r>
              <a:rPr lang="en-US" dirty="0" smtClean="0"/>
              <a:t>[Food and water]</a:t>
            </a:r>
          </a:p>
          <a:p>
            <a:pPr eaLnBrk="1" hangingPunct="1"/>
            <a:r>
              <a:rPr lang="en-US" dirty="0" smtClean="0"/>
              <a:t>[Smoking policy]</a:t>
            </a:r>
          </a:p>
          <a:p>
            <a:pPr eaLnBrk="1" hangingPunct="1">
              <a:lnSpc>
                <a:spcPct val="90000"/>
              </a:lnSpc>
            </a:pPr>
            <a:r>
              <a:rPr lang="en-US" dirty="0" smtClean="0"/>
              <a:t>[Others as necessary]</a:t>
            </a:r>
          </a:p>
          <a:p>
            <a:endParaRPr lang="en-US" dirty="0" smtClean="0"/>
          </a:p>
        </p:txBody>
      </p:sp>
      <p:sp>
        <p:nvSpPr>
          <p:cNvPr id="24578" name="Rectangle 4"/>
          <p:cNvSpPr>
            <a:spLocks noGrp="1" noChangeArrowheads="1"/>
          </p:cNvSpPr>
          <p:nvPr>
            <p:ph type="sldNum" sz="quarter" idx="12"/>
          </p:nvPr>
        </p:nvSpPr>
        <p:spPr>
          <a:noFill/>
        </p:spPr>
        <p:txBody>
          <a:bodyPr/>
          <a:lstStyle/>
          <a:p>
            <a:fld id="{DED372A8-01A2-4416-80DF-59BC3F50A5C9}" type="slidenum">
              <a:rPr lang="en-US" smtClean="0"/>
              <a:pPr/>
              <a:t>25</a:t>
            </a:fld>
            <a:endParaRPr lang="en-US"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3"/>
          <p:cNvSpPr>
            <a:spLocks noGrp="1"/>
          </p:cNvSpPr>
          <p:nvPr>
            <p:ph type="title"/>
          </p:nvPr>
        </p:nvSpPr>
        <p:spPr/>
        <p:txBody>
          <a:bodyPr/>
          <a:lstStyle/>
          <a:p>
            <a:r>
              <a:rPr lang="en-US" dirty="0" smtClean="0"/>
              <a:t>Questions?</a:t>
            </a:r>
          </a:p>
        </p:txBody>
      </p:sp>
      <p:sp>
        <p:nvSpPr>
          <p:cNvPr id="39938" name="Slide Number Placeholder 3"/>
          <p:cNvSpPr>
            <a:spLocks noGrp="1"/>
          </p:cNvSpPr>
          <p:nvPr>
            <p:ph type="sldNum" sz="quarter" idx="12"/>
          </p:nvPr>
        </p:nvSpPr>
        <p:spPr>
          <a:noFill/>
          <a:ln>
            <a:miter lim="800000"/>
            <a:headEnd/>
            <a:tailEnd/>
          </a:ln>
        </p:spPr>
        <p:txBody>
          <a:bodyPr/>
          <a:lstStyle/>
          <a:p>
            <a:fld id="{91B8790E-BD46-437C-8D28-9CA3B6147050}" type="slidenum">
              <a:rPr lang="en-US" smtClean="0"/>
              <a:pPr/>
              <a:t>26</a:t>
            </a:fld>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[CRC Drill Name]</a:t>
            </a:r>
            <a:endParaRPr lang="en-US" dirty="0"/>
          </a:p>
        </p:txBody>
      </p:sp>
      <p:sp>
        <p:nvSpPr>
          <p:cNvPr id="3" name="Subtitle 2"/>
          <p:cNvSpPr>
            <a:spLocks noGrp="1"/>
          </p:cNvSpPr>
          <p:nvPr>
            <p:ph type="subTitle" idx="1"/>
          </p:nvPr>
        </p:nvSpPr>
        <p:spPr/>
        <p:txBody>
          <a:bodyPr/>
          <a:lstStyle/>
          <a:p>
            <a:r>
              <a:rPr lang="en-US" dirty="0" smtClean="0"/>
              <a:t>Observer Briefing</a:t>
            </a:r>
          </a:p>
          <a:p>
            <a:r>
              <a:rPr lang="en-US" dirty="0" smtClean="0"/>
              <a:t>[Date]</a:t>
            </a:r>
            <a:endParaRPr lang="en-US" dirty="0"/>
          </a:p>
        </p:txBody>
      </p:sp>
      <p:cxnSp>
        <p:nvCxnSpPr>
          <p:cNvPr id="5" name="Straight Connector 4"/>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4" name="Content Placeholder 3"/>
          <p:cNvSpPr>
            <a:spLocks noGrp="1"/>
          </p:cNvSpPr>
          <p:nvPr>
            <p:ph idx="1"/>
          </p:nvPr>
        </p:nvSpPr>
        <p:spPr/>
        <p:txBody>
          <a:bodyPr/>
          <a:lstStyle/>
          <a:p>
            <a:r>
              <a:rPr lang="en-US" dirty="0" smtClean="0"/>
              <a:t>[Name]</a:t>
            </a:r>
          </a:p>
          <a:p>
            <a:r>
              <a:rPr lang="en-US" dirty="0" smtClean="0"/>
              <a:t>[Title (e.g., Drill Director or Observer/Media/VIP Controller)]</a:t>
            </a:r>
          </a:p>
          <a:p>
            <a:r>
              <a:rPr lang="en-US" dirty="0" smtClean="0"/>
              <a:t>[Organization]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Agenda</a:t>
            </a:r>
          </a:p>
        </p:txBody>
      </p:sp>
      <p:sp>
        <p:nvSpPr>
          <p:cNvPr id="16388"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r>
              <a:rPr lang="en-US" dirty="0" smtClean="0"/>
              <a:t>Welcome</a:t>
            </a:r>
          </a:p>
          <a:p>
            <a:r>
              <a:rPr lang="en-US" dirty="0" smtClean="0"/>
              <a:t>Drill Overview</a:t>
            </a:r>
          </a:p>
          <a:p>
            <a:r>
              <a:rPr lang="en-US" dirty="0" smtClean="0"/>
              <a:t>General Drill Concept</a:t>
            </a:r>
          </a:p>
          <a:p>
            <a:r>
              <a:rPr lang="en-US" dirty="0" smtClean="0"/>
              <a:t>Schedule, Safety, and Security</a:t>
            </a:r>
          </a:p>
          <a:p>
            <a:r>
              <a:rPr lang="en-US" dirty="0" smtClean="0"/>
              <a:t>Observer/Media Guidelines</a:t>
            </a:r>
          </a:p>
          <a:p>
            <a:r>
              <a:rPr lang="en-US" dirty="0" smtClean="0"/>
              <a:t>Administrative Details</a:t>
            </a:r>
          </a:p>
          <a:p>
            <a:endParaRPr lang="en-US" dirty="0" smtClean="0"/>
          </a:p>
        </p:txBody>
      </p:sp>
      <p:sp>
        <p:nvSpPr>
          <p:cNvPr id="16387" name="Slide Number Placeholder 3"/>
          <p:cNvSpPr>
            <a:spLocks noGrp="1"/>
          </p:cNvSpPr>
          <p:nvPr>
            <p:ph type="sldNum" sz="quarter" idx="12"/>
          </p:nvPr>
        </p:nvSpPr>
        <p:spPr>
          <a:noFill/>
          <a:ln>
            <a:miter lim="800000"/>
            <a:headEnd/>
            <a:tailEnd/>
          </a:ln>
        </p:spPr>
        <p:txBody>
          <a:bodyPr/>
          <a:lstStyle/>
          <a:p>
            <a:fld id="{0EBE4373-8A35-45F3-A0DA-BAEA69B4C924}" type="slidenum">
              <a:rPr lang="en-US" smtClean="0"/>
              <a:pPr/>
              <a:t>5</a:t>
            </a:fld>
            <a:endParaRPr lang="en-US" dirty="0"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Drill Overview</a:t>
            </a:r>
          </a:p>
        </p:txBody>
      </p:sp>
      <p:sp>
        <p:nvSpPr>
          <p:cNvPr id="19459" name="Content Placeholder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Purpose: Evaluate player actions in operating a Community Reception Center (CRC) in a radiation emergency against current CRC plans and procedures. </a:t>
            </a:r>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Drill Overview (cont.)</a:t>
            </a:r>
          </a:p>
        </p:txBody>
      </p:sp>
      <p:sp>
        <p:nvSpPr>
          <p:cNvPr id="19459" name="Content Placeholder 3"/>
          <p:cNvSpPr>
            <a:spLocks noGrp="1"/>
          </p:cNvSpPr>
          <p:nvPr>
            <p:ph idx="1"/>
          </p:nvPr>
        </p:nvSpPr>
        <p:spPr bwMode="auto">
          <a:xfrm>
            <a:off x="457200" y="1371600"/>
            <a:ext cx="8229600" cy="4525963"/>
          </a:xfrm>
          <a:noFill/>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r>
              <a:rPr lang="en-US" dirty="0" smtClean="0"/>
              <a:t>What is a CRC? </a:t>
            </a:r>
          </a:p>
          <a:p>
            <a:pPr lvl="1"/>
            <a:r>
              <a:rPr lang="en-US" dirty="0" smtClean="0"/>
              <a:t>“Following a mass casualty radiation emergency, public health professionals will play a crucial role in assessing and monitoring people potentially exposed to radiation or contaminated with radioactive material. This process, called population monitoring, will be conducted in </a:t>
            </a:r>
            <a:r>
              <a:rPr lang="en-US" b="1" dirty="0" smtClean="0"/>
              <a:t>community reception centers </a:t>
            </a:r>
            <a:r>
              <a:rPr lang="en-US" dirty="0" smtClean="0"/>
              <a:t>(CRC).”</a:t>
            </a:r>
          </a:p>
          <a:p>
            <a:pPr lvl="1"/>
            <a:r>
              <a:rPr lang="en-US" dirty="0" smtClean="0"/>
              <a:t>CRCs are temporary centers set up to receive, register, screen and, if necessary, decontaminate people who have evacuated from an area affected by a radiological/nuclear incident. CRCs also provide first aid, basic psychosocial assistance, and information.</a:t>
            </a:r>
          </a:p>
          <a:p>
            <a:pPr lvl="1"/>
            <a:r>
              <a:rPr lang="en-US" dirty="0" smtClean="0"/>
              <a:t>CRCs are located outside the hot zone and are opened 6-48 hours after the incident has occurred.</a:t>
            </a:r>
          </a:p>
          <a:p>
            <a:pPr lvl="1"/>
            <a:r>
              <a:rPr lang="en-US" dirty="0" smtClean="0"/>
              <a:t>They are a multi-agency effort, with the public health agency having the lead responsibility. CRCs are staffed by a combination of full-time personnel and organized volunteers.</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Scope and Mission Area</a:t>
            </a:r>
            <a:endParaRPr lang="en-US" dirty="0"/>
          </a:p>
        </p:txBody>
      </p:sp>
      <p:sp>
        <p:nvSpPr>
          <p:cNvPr id="3" name="Content Placeholder 2"/>
          <p:cNvSpPr>
            <a:spLocks noGrp="1"/>
          </p:cNvSpPr>
          <p:nvPr>
            <p:ph idx="1"/>
          </p:nvPr>
        </p:nvSpPr>
        <p:spPr/>
        <p:txBody>
          <a:bodyPr/>
          <a:lstStyle/>
          <a:p>
            <a:r>
              <a:rPr lang="en-US" dirty="0" smtClean="0"/>
              <a:t>Scope</a:t>
            </a:r>
          </a:p>
          <a:p>
            <a:pPr lvl="1"/>
            <a:r>
              <a:rPr lang="en-US" dirty="0" smtClean="0"/>
              <a:t>Type: Drill</a:t>
            </a:r>
          </a:p>
          <a:p>
            <a:pPr lvl="1"/>
            <a:r>
              <a:rPr lang="en-US" dirty="0" smtClean="0"/>
              <a:t>Duration: [planned length]</a:t>
            </a:r>
          </a:p>
          <a:p>
            <a:pPr lvl="1"/>
            <a:r>
              <a:rPr lang="en-US" dirty="0" smtClean="0"/>
              <a:t>Location: [describe general location and layout of drill area]</a:t>
            </a:r>
          </a:p>
          <a:p>
            <a:pPr lvl="1"/>
            <a:r>
              <a:rPr lang="en-US" dirty="0" smtClean="0"/>
              <a:t>Parameters: </a:t>
            </a:r>
            <a:r>
              <a:rPr lang="en-US" sz="2000" dirty="0" smtClean="0"/>
              <a:t>[what is and what is not included in the drill; for example, drill play is limited to activities within a CRC that has already been set up and staffed]</a:t>
            </a:r>
            <a:endParaRPr lang="en-US" dirty="0" smtClean="0"/>
          </a:p>
          <a:p>
            <a:r>
              <a:rPr lang="en-US" dirty="0" smtClean="0"/>
              <a:t>Mission area </a:t>
            </a:r>
          </a:p>
          <a:p>
            <a:pPr lvl="1"/>
            <a:r>
              <a:rPr lang="en-US" dirty="0" smtClean="0"/>
              <a:t>Response</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Participants</a:t>
            </a:r>
            <a:endParaRPr lang="en-US" dirty="0"/>
          </a:p>
        </p:txBody>
      </p:sp>
      <p:sp>
        <p:nvSpPr>
          <p:cNvPr id="3" name="Content Placeholder 2"/>
          <p:cNvSpPr>
            <a:spLocks noGrp="1"/>
          </p:cNvSpPr>
          <p:nvPr>
            <p:ph idx="1"/>
          </p:nvPr>
        </p:nvSpPr>
        <p:spPr/>
        <p:txBody>
          <a:bodyPr/>
          <a:lstStyle/>
          <a:p>
            <a:r>
              <a:rPr lang="en-US" dirty="0" smtClean="0"/>
              <a:t>[list of participating organizations]</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DBA9D8-C5C0-486F-8C3C-B72901EE9E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1407ED7-8A97-422D-8BEA-433EF3758FFD}">
  <ds:schemaRefs>
    <ds:schemaRef ds:uri="http://schemas.microsoft.com/office/infopath/2007/PartnerControls"/>
    <ds:schemaRef ds:uri="http://schemas.openxmlformats.org/package/2006/metadata/core-properties"/>
    <ds:schemaRef ds:uri="http://www.w3.org/XML/1998/namespace"/>
    <ds:schemaRef ds:uri="http://purl.org/dc/dcmitype/"/>
    <ds:schemaRef ds:uri="http://schemas.microsoft.com/office/2006/documentManagement/types"/>
    <ds:schemaRef ds:uri="http://purl.org/dc/elements/1.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DAEB0D7-B3F2-46EC-AB0E-0F7EFD72BB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13381</TotalTime>
  <Pages>45</Pages>
  <Words>1652</Words>
  <Application>Microsoft Office PowerPoint</Application>
  <PresentationFormat>On-screen Show (4:3)</PresentationFormat>
  <Paragraphs>182</Paragraphs>
  <Slides>26</Slides>
  <Notes>12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Directions for This Template</vt:lpstr>
      <vt:lpstr>Safeguarding Exercise Information</vt:lpstr>
      <vt:lpstr>[CRC Drill Name]</vt:lpstr>
      <vt:lpstr>Welcome</vt:lpstr>
      <vt:lpstr>Agenda</vt:lpstr>
      <vt:lpstr>Drill Overview</vt:lpstr>
      <vt:lpstr>Drill Overview (cont.)</vt:lpstr>
      <vt:lpstr>Drill Scope and Mission Area</vt:lpstr>
      <vt:lpstr>Drill Participants</vt:lpstr>
      <vt:lpstr>Objectives and Core Capabilities</vt:lpstr>
      <vt:lpstr>Objectives and Core Capabilities (cont.)</vt:lpstr>
      <vt:lpstr>Drill Scenario</vt:lpstr>
      <vt:lpstr>Drill Scenario (cont.)</vt:lpstr>
      <vt:lpstr>Drill Roles</vt:lpstr>
      <vt:lpstr>General Drill Concept</vt:lpstr>
      <vt:lpstr>General Drill Concept (cont.)</vt:lpstr>
      <vt:lpstr>General Drill Concept (cont.)</vt:lpstr>
      <vt:lpstr>Drill Assumptions and Artificialities</vt:lpstr>
      <vt:lpstr>CRC Drill Evaluation</vt:lpstr>
      <vt:lpstr>CRC Drill Evaluation (cont.)</vt:lpstr>
      <vt:lpstr>Schedule</vt:lpstr>
      <vt:lpstr>Safety</vt:lpstr>
      <vt:lpstr>Security</vt:lpstr>
      <vt:lpstr>Observer/Media Guidelines</vt:lpstr>
      <vt:lpstr>Administrative Details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Player Briefing</dc:title>
  <dc:creator>HSEEP Support Team</dc:creator>
  <cp:keywords>HSEEP, Template, Player Briefing, Conduct</cp:keywords>
  <cp:lastModifiedBy>SC&amp;A</cp:lastModifiedBy>
  <cp:revision>633</cp:revision>
  <cp:lastPrinted>1999-04-19T20:28:01Z</cp:lastPrinted>
  <dcterms:created xsi:type="dcterms:W3CDTF">1997-12-17T16:27:14Z</dcterms:created>
  <dcterms:modified xsi:type="dcterms:W3CDTF">2015-08-26T03:06:53Z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