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3" r:id="rId4"/>
  </p:sldMasterIdLst>
  <p:notesMasterIdLst>
    <p:notesMasterId r:id="rId16"/>
  </p:notesMasterIdLst>
  <p:handoutMasterIdLst>
    <p:handoutMasterId r:id="rId17"/>
  </p:handoutMasterIdLst>
  <p:sldIdLst>
    <p:sldId id="319" r:id="rId5"/>
    <p:sldId id="329" r:id="rId6"/>
    <p:sldId id="326" r:id="rId7"/>
    <p:sldId id="321" r:id="rId8"/>
    <p:sldId id="330" r:id="rId9"/>
    <p:sldId id="331" r:id="rId10"/>
    <p:sldId id="314" r:id="rId11"/>
    <p:sldId id="332" r:id="rId12"/>
    <p:sldId id="315" r:id="rId13"/>
    <p:sldId id="316" r:id="rId14"/>
    <p:sldId id="301" r:id="rId15"/>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80"/>
    <a:srgbClr val="003366"/>
    <a:srgbClr val="898989"/>
    <a:srgbClr val="333333"/>
    <a:srgbClr val="000063"/>
    <a:srgbClr val="F6B403"/>
    <a:srgbClr val="0033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79" autoAdjust="0"/>
    <p:restoredTop sz="79735" autoAdjust="0"/>
  </p:normalViewPr>
  <p:slideViewPr>
    <p:cSldViewPr>
      <p:cViewPr varScale="1">
        <p:scale>
          <a:sx n="66" d="100"/>
          <a:sy n="66" d="100"/>
        </p:scale>
        <p:origin x="-217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dirty="0"/>
            </a:lvl1pPr>
          </a:lstStyle>
          <a:p>
            <a:pPr>
              <a:defRPr/>
            </a:pPr>
            <a:endParaRPr lang="en-US"/>
          </a:p>
        </p:txBody>
      </p:sp>
      <p:sp>
        <p:nvSpPr>
          <p:cNvPr id="162819" name="Rectangle 3"/>
          <p:cNvSpPr>
            <a:spLocks noGrp="1" noChangeArrowheads="1"/>
          </p:cNvSpPr>
          <p:nvPr>
            <p:ph type="dt" sz="quarter"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dirty="0"/>
            </a:lvl1pPr>
          </a:lstStyle>
          <a:p>
            <a:pPr>
              <a:defRPr/>
            </a:pPr>
            <a:endParaRPr lang="en-US"/>
          </a:p>
        </p:txBody>
      </p:sp>
      <p:sp>
        <p:nvSpPr>
          <p:cNvPr id="162820" name="Rectangle 4"/>
          <p:cNvSpPr>
            <a:spLocks noGrp="1" noChangeArrowheads="1"/>
          </p:cNvSpPr>
          <p:nvPr>
            <p:ph type="ftr" sz="quarter" idx="2"/>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dirty="0"/>
            </a:lvl1pPr>
          </a:lstStyle>
          <a:p>
            <a:pPr>
              <a:defRPr/>
            </a:pPr>
            <a:endParaRPr lang="en-US"/>
          </a:p>
        </p:txBody>
      </p:sp>
      <p:sp>
        <p:nvSpPr>
          <p:cNvPr id="162821" name="Rectangle 5"/>
          <p:cNvSpPr>
            <a:spLocks noGrp="1" noChangeArrowheads="1"/>
          </p:cNvSpPr>
          <p:nvPr>
            <p:ph type="sldNum" sz="quarter" idx="3"/>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C64F32CA-A1DF-47F3-9C56-F5B0B1AEE2E8}"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dirty="0"/>
            </a:lvl1pPr>
          </a:lstStyle>
          <a:p>
            <a:pPr>
              <a:defRPr/>
            </a:pPr>
            <a:endParaRPr lang="en-US"/>
          </a:p>
        </p:txBody>
      </p:sp>
      <p:sp>
        <p:nvSpPr>
          <p:cNvPr id="35843" name="Rectangle 3"/>
          <p:cNvSpPr>
            <a:spLocks noGrp="1" noChangeArrowheads="1"/>
          </p:cNvSpPr>
          <p:nvPr>
            <p:ph type="dt"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dirty="0"/>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dirty="0"/>
            </a:lvl1pPr>
          </a:lstStyle>
          <a:p>
            <a:pPr>
              <a:defRPr/>
            </a:pPr>
            <a:endParaRPr lang="en-US"/>
          </a:p>
        </p:txBody>
      </p:sp>
      <p:sp>
        <p:nvSpPr>
          <p:cNvPr id="35847" name="Rectangle 7"/>
          <p:cNvSpPr>
            <a:spLocks noGrp="1" noChangeArrowheads="1"/>
          </p:cNvSpPr>
          <p:nvPr>
            <p:ph type="sldNum" sz="quarter" idx="5"/>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6C101932-4B5E-490A-B028-762B1254C3D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r>
              <a:rPr lang="en-US" b="1" dirty="0" smtClean="0"/>
              <a:t>Organizations can modify and augment this briefing as needed.</a:t>
            </a:r>
          </a:p>
          <a:p>
            <a:endParaRPr lang="en-US" dirty="0" smtClean="0"/>
          </a:p>
        </p:txBody>
      </p:sp>
      <p:sp>
        <p:nvSpPr>
          <p:cNvPr id="16388" name="Slide Number Placeholder 3"/>
          <p:cNvSpPr>
            <a:spLocks noGrp="1"/>
          </p:cNvSpPr>
          <p:nvPr>
            <p:ph type="sldNum" sz="quarter" idx="5"/>
          </p:nvPr>
        </p:nvSpPr>
        <p:spPr>
          <a:noFill/>
        </p:spPr>
        <p:txBody>
          <a:bodyPr/>
          <a:lstStyle/>
          <a:p>
            <a:fld id="{AA67ACB5-2D9B-417A-A44B-56221137B6F2}"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Core capabilities are the distinct critical elements necessary to achieve the National Preparedness Goal. During the drill design process, the Drill Planning Team selected drill objectives and them to core capabilities, as shown here.</a:t>
            </a:r>
            <a:r>
              <a:rPr lang="en-US" baseline="0" dirty="0" smtClean="0"/>
              <a:t> Evaluators will observe and document how drill objectives and capabilities are met through the players’ ability to complete critical tasks and meet capability targets, in accordance with plans, procedures, and protocols for the CRC. </a:t>
            </a:r>
            <a:endParaRPr lang="en-US" dirty="0" smtClean="0"/>
          </a:p>
        </p:txBody>
      </p:sp>
      <p:sp>
        <p:nvSpPr>
          <p:cNvPr id="4" name="Slide Number Placeholder 3"/>
          <p:cNvSpPr>
            <a:spLocks noGrp="1"/>
          </p:cNvSpPr>
          <p:nvPr>
            <p:ph type="sldNum" sz="quarter" idx="10"/>
          </p:nvPr>
        </p:nvSpPr>
        <p:spPr/>
        <p:txBody>
          <a:bodyPr/>
          <a:lstStyle/>
          <a:p>
            <a:fld id="{5FC84FED-3F94-4C44-A9A4-BE018A5079C7}"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FC84FED-3F94-4C44-A9A4-BE018A5079C7}"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DC942308-E242-4328-9573-D20D29ABF31F}" type="slidenum">
              <a:rPr lang="en-US" smtClean="0"/>
              <a:pPr/>
              <a:t>7</a:t>
            </a:fld>
            <a:endParaRPr lang="en-US" smtClean="0"/>
          </a:p>
        </p:txBody>
      </p:sp>
      <p:sp>
        <p:nvSpPr>
          <p:cNvPr id="21507" name="Rectangle 2"/>
          <p:cNvSpPr>
            <a:spLocks noGrp="1" noRot="1" noChangeAspect="1" noChangeArrowheads="1" noTextEdit="1"/>
          </p:cNvSpPr>
          <p:nvPr>
            <p:ph type="sldImg"/>
          </p:nvPr>
        </p:nvSpPr>
        <p:spPr>
          <a:xfrm>
            <a:off x="1185863" y="701675"/>
            <a:ext cx="4624387" cy="3468688"/>
          </a:xfrm>
          <a:ln w="12700" cap="flat">
            <a:solidFill>
              <a:schemeClr val="tx1"/>
            </a:solidFill>
          </a:ln>
        </p:spPr>
      </p:sp>
      <p:sp>
        <p:nvSpPr>
          <p:cNvPr id="21508" name="Rectangle 3"/>
          <p:cNvSpPr>
            <a:spLocks noGrp="1" noChangeArrowheads="1"/>
          </p:cNvSpPr>
          <p:nvPr>
            <p:ph type="body" idx="1"/>
          </p:nvPr>
        </p:nvSpPr>
        <p:spPr>
          <a:xfrm>
            <a:off x="933450" y="4410075"/>
            <a:ext cx="5130800" cy="4176713"/>
          </a:xfrm>
          <a:noFill/>
          <a:ln/>
        </p:spPr>
        <p:txBody>
          <a:bodyPr lIns="91724" tIns="46667" rIns="91724" bIns="46667"/>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dirty="0" smtClean="0"/>
              <a:t>Each functional area controller and evaluator discusses the </a:t>
            </a:r>
            <a:r>
              <a:rPr lang="en-US" baseline="0" dirty="0" smtClean="0"/>
              <a:t>strengths and areas for improvement observed </a:t>
            </a:r>
            <a:r>
              <a:rPr lang="en-US" dirty="0" smtClean="0"/>
              <a:t>in their respective areas, and if drill</a:t>
            </a:r>
            <a:r>
              <a:rPr lang="en-US" baseline="0" dirty="0" smtClean="0"/>
              <a:t> </a:t>
            </a:r>
            <a:r>
              <a:rPr lang="en-US" dirty="0" smtClean="0"/>
              <a:t>objectives were met. [If this meeting is not held immediately after the Hot Wash</a:t>
            </a:r>
            <a:r>
              <a:rPr lang="en-US" baseline="0" dirty="0" smtClean="0"/>
              <a:t> and </a:t>
            </a:r>
            <a:r>
              <a:rPr lang="en-US" dirty="0" smtClean="0"/>
              <a:t>these individuals provide input before the meeting, summary slides for each station can be developed. If not, their</a:t>
            </a:r>
            <a:r>
              <a:rPr lang="en-US" baseline="0" dirty="0" smtClean="0"/>
              <a:t> input will be provided orally, with the presenter jotting down bullet points on flip charts if desired, and a </a:t>
            </a:r>
            <a:r>
              <a:rPr lang="en-US" baseline="0" dirty="0" err="1" smtClean="0"/>
              <a:t>notetaker</a:t>
            </a:r>
            <a:r>
              <a:rPr lang="en-US" baseline="0" dirty="0" smtClean="0"/>
              <a:t> should be present to document their reports. Any presenter notes can be collected after the meeting.]</a:t>
            </a:r>
            <a:endParaRPr lang="en-US" b="1" dirty="0" smtClean="0"/>
          </a:p>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DC942308-E242-4328-9573-D20D29ABF31F}" type="slidenum">
              <a:rPr lang="en-US" smtClean="0"/>
              <a:pPr/>
              <a:t>8</a:t>
            </a:fld>
            <a:endParaRPr lang="en-US" smtClean="0"/>
          </a:p>
        </p:txBody>
      </p:sp>
      <p:sp>
        <p:nvSpPr>
          <p:cNvPr id="21507" name="Rectangle 2"/>
          <p:cNvSpPr>
            <a:spLocks noGrp="1" noRot="1" noChangeAspect="1" noChangeArrowheads="1" noTextEdit="1"/>
          </p:cNvSpPr>
          <p:nvPr>
            <p:ph type="sldImg"/>
          </p:nvPr>
        </p:nvSpPr>
        <p:spPr>
          <a:xfrm>
            <a:off x="1185863" y="701675"/>
            <a:ext cx="4624387" cy="3468688"/>
          </a:xfrm>
          <a:ln w="12700" cap="flat">
            <a:solidFill>
              <a:schemeClr val="tx1"/>
            </a:solidFill>
          </a:ln>
        </p:spPr>
      </p:sp>
      <p:sp>
        <p:nvSpPr>
          <p:cNvPr id="21508" name="Rectangle 3"/>
          <p:cNvSpPr>
            <a:spLocks noGrp="1" noChangeArrowheads="1"/>
          </p:cNvSpPr>
          <p:nvPr>
            <p:ph type="body" idx="1"/>
          </p:nvPr>
        </p:nvSpPr>
        <p:spPr>
          <a:xfrm>
            <a:off x="933450" y="4410075"/>
            <a:ext cx="5130800" cy="4176713"/>
          </a:xfrm>
          <a:noFill/>
          <a:ln/>
        </p:spPr>
        <p:txBody>
          <a:bodyPr lIns="91724" tIns="46667" rIns="91724" bIns="46667"/>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F21C7FE-2862-43E7-838E-1EFE51BD4576}" type="slidenum">
              <a:rPr lang="en-US" smtClean="0"/>
              <a:pPr/>
              <a:t>9</a:t>
            </a:fld>
            <a:endParaRPr lang="en-US" smtClean="0"/>
          </a:p>
        </p:txBody>
      </p:sp>
      <p:sp>
        <p:nvSpPr>
          <p:cNvPr id="22531" name="Rectangle 2"/>
          <p:cNvSpPr>
            <a:spLocks noGrp="1" noRot="1" noChangeAspect="1" noChangeArrowheads="1" noTextEdit="1"/>
          </p:cNvSpPr>
          <p:nvPr>
            <p:ph type="sldImg"/>
          </p:nvPr>
        </p:nvSpPr>
        <p:spPr>
          <a:xfrm>
            <a:off x="1177925" y="696913"/>
            <a:ext cx="4641850" cy="3481387"/>
          </a:xfrm>
          <a:ln/>
        </p:spPr>
      </p:sp>
      <p:sp>
        <p:nvSpPr>
          <p:cNvPr id="22532" name="Rectangle 3"/>
          <p:cNvSpPr>
            <a:spLocks noGrp="1" noChangeArrowheads="1"/>
          </p:cNvSpPr>
          <p:nvPr>
            <p:ph type="body" idx="1"/>
          </p:nvPr>
        </p:nvSpPr>
        <p:spPr>
          <a:xfrm>
            <a:off x="933450" y="4410075"/>
            <a:ext cx="5130800" cy="4176713"/>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8BA380CF-993B-42B1-944B-1F473DC3BD06}" type="slidenum">
              <a:rPr lang="en-US" smtClean="0"/>
              <a:pPr/>
              <a:t>10</a:t>
            </a:fld>
            <a:endParaRPr lang="en-US" smtClean="0"/>
          </a:p>
        </p:txBody>
      </p:sp>
      <p:sp>
        <p:nvSpPr>
          <p:cNvPr id="23555" name="Rectangle 2"/>
          <p:cNvSpPr>
            <a:spLocks noGrp="1" noRot="1" noChangeAspect="1" noChangeArrowheads="1" noTextEdit="1"/>
          </p:cNvSpPr>
          <p:nvPr>
            <p:ph type="sldImg"/>
          </p:nvPr>
        </p:nvSpPr>
        <p:spPr>
          <a:xfrm>
            <a:off x="1177925" y="696913"/>
            <a:ext cx="4641850" cy="3481387"/>
          </a:xfrm>
          <a:ln/>
        </p:spPr>
      </p:sp>
      <p:sp>
        <p:nvSpPr>
          <p:cNvPr id="23556" name="Rectangle 3"/>
          <p:cNvSpPr>
            <a:spLocks noGrp="1" noChangeArrowheads="1"/>
          </p:cNvSpPr>
          <p:nvPr>
            <p:ph type="body" idx="1"/>
          </p:nvPr>
        </p:nvSpPr>
        <p:spPr>
          <a:xfrm>
            <a:off x="933450" y="4410075"/>
            <a:ext cx="5130800" cy="4176713"/>
          </a:xfrm>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2" cstate="print">
            <a:extLst>
              <a:ext uri="{28A0092B-C50C-407E-A947-70E740481C1C}">
                <a14:useLocalDpi xmlns:a14="http://schemas.microsoft.com/office/drawing/2010/main" xmlns="" val="0"/>
              </a:ext>
            </a:extLst>
          </a:blip>
          <a:srcRect/>
          <a:stretch>
            <a:fillRect/>
          </a:stretch>
        </p:blipFill>
        <p:spPr bwMode="auto">
          <a:xfrm>
            <a:off x="457200" y="5867400"/>
            <a:ext cx="2362200" cy="885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solidFill>
                  <a:schemeClr val="bg1"/>
                </a:solidFill>
              </a:rPr>
              <a:t>Directions for </a:t>
            </a:r>
            <a:r>
              <a:rPr lang="en-US" dirty="0" smtClean="0">
                <a:solidFill>
                  <a:schemeClr val="bg1"/>
                </a:solidFill>
              </a:rPr>
              <a:t>This </a:t>
            </a:r>
            <a:r>
              <a:rPr lang="en-US" dirty="0" smtClean="0">
                <a:solidFill>
                  <a:schemeClr val="bg1"/>
                </a:solidFill>
              </a:rPr>
              <a:t>Template</a:t>
            </a:r>
          </a:p>
        </p:txBody>
      </p:sp>
      <p:sp>
        <p:nvSpPr>
          <p:cNvPr id="4099" name="Content Placeholder 2"/>
          <p:cNvSpPr>
            <a:spLocks noGrp="1"/>
          </p:cNvSpPr>
          <p:nvPr>
            <p:ph idx="1"/>
          </p:nvPr>
        </p:nvSpPr>
        <p:spPr bwMode="auto">
          <a:xfrm>
            <a:off x="457200" y="1600200"/>
            <a:ext cx="8229600" cy="3962400"/>
          </a:xfrm>
          <a:noFill/>
          <a:ln>
            <a:miter lim="800000"/>
            <a:headEnd/>
            <a:tailEnd/>
          </a:ln>
        </p:spPr>
        <p:txBody>
          <a:bodyPr vert="horz" wrap="square" lIns="91440" tIns="45720" rIns="91440" bIns="45720" numCol="1" anchor="t" anchorCtr="0" compatLnSpc="1">
            <a:prstTxWarp prst="textNoShape">
              <a:avLst/>
            </a:prstTxWarp>
            <a:normAutofit/>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buFont typeface="Arial" charset="0"/>
              <a:buChar cha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drill</a:t>
            </a:r>
          </a:p>
          <a:p>
            <a:pPr>
              <a:buClr>
                <a:schemeClr val="bg1"/>
              </a:buClr>
            </a:pPr>
            <a:r>
              <a:rPr lang="en-US" dirty="0" smtClean="0">
                <a:solidFill>
                  <a:schemeClr val="bg1"/>
                </a:solidFill>
              </a:rPr>
              <a:t>Delete any slides that are not relevant for your drill</a:t>
            </a:r>
          </a:p>
          <a:p>
            <a:pPr>
              <a:buClr>
                <a:schemeClr val="bg1"/>
              </a:buClr>
            </a:pPr>
            <a:r>
              <a:rPr lang="en-US" dirty="0" smtClean="0">
                <a:solidFill>
                  <a:schemeClr val="bg1"/>
                </a:solidFill>
              </a:rPr>
              <a:t>Font size should not be smaller than 22pt</a:t>
            </a:r>
          </a:p>
          <a:p>
            <a:pPr>
              <a:buClr>
                <a:schemeClr val="bg1"/>
              </a:buClr>
            </a:pPr>
            <a:endParaRPr lang="en-US" dirty="0" smtClean="0">
              <a:solidFill>
                <a:schemeClr val="bg1"/>
              </a:solidFill>
            </a:endParaRPr>
          </a:p>
          <a:p>
            <a:pPr>
              <a:buClr>
                <a:schemeClr val="bg1"/>
              </a:buClr>
              <a:buNone/>
            </a:pPr>
            <a:endParaRPr lang="en-US" dirty="0" smtClean="0">
              <a:solidFill>
                <a:srgbClr val="999999"/>
              </a:solidFill>
            </a:endParaRPr>
          </a:p>
        </p:txBody>
      </p:sp>
      <p:sp>
        <p:nvSpPr>
          <p:cNvPr id="4100" name="Slide Number Placeholder 3"/>
          <p:cNvSpPr>
            <a:spLocks noGrp="1"/>
          </p:cNvSpPr>
          <p:nvPr>
            <p:ph type="sldNum" sz="quarter" idx="12"/>
          </p:nvPr>
        </p:nvSpPr>
        <p:spPr>
          <a:noFill/>
        </p:spPr>
        <p:txBody>
          <a:bodyPr/>
          <a:lstStyle/>
          <a:p>
            <a:fld id="{27800A63-CD17-401A-833D-72ACE2AF557B}" type="slidenum">
              <a:rPr lang="en-US" smtClean="0"/>
              <a:pPr/>
              <a:t>1</a:t>
            </a:fld>
            <a:endParaRPr lang="en-US" smtClean="0"/>
          </a:p>
        </p:txBody>
      </p:sp>
    </p:spTree>
  </p:cSld>
  <p:clrMapOvr>
    <a:masterClrMapping/>
  </p:clrMapOvr>
  <p:transition advTm="8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5"/>
          <p:cNvSpPr>
            <a:spLocks noGrp="1"/>
          </p:cNvSpPr>
          <p:nvPr>
            <p:ph type="title"/>
          </p:nvPr>
        </p:nvSpPr>
        <p:spPr/>
        <p:txBody>
          <a:bodyPr/>
          <a:lstStyle/>
          <a:p>
            <a:r>
              <a:rPr lang="en-US" smtClean="0"/>
              <a:t>Administrative</a:t>
            </a:r>
          </a:p>
        </p:txBody>
      </p:sp>
      <p:sp>
        <p:nvSpPr>
          <p:cNvPr id="13316"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Return:</a:t>
            </a:r>
          </a:p>
          <a:p>
            <a:pPr lvl="1" eaLnBrk="1" hangingPunct="1">
              <a:buFont typeface="Arial" charset="0"/>
              <a:buChar char="‒"/>
            </a:pPr>
            <a:r>
              <a:rPr lang="en-US" dirty="0" smtClean="0"/>
              <a:t>Badges </a:t>
            </a:r>
          </a:p>
          <a:p>
            <a:pPr lvl="1" eaLnBrk="1" hangingPunct="1">
              <a:buFont typeface="Arial" charset="0"/>
              <a:buChar char="‒"/>
            </a:pPr>
            <a:r>
              <a:rPr lang="en-US" dirty="0" smtClean="0"/>
              <a:t>Documentation</a:t>
            </a:r>
          </a:p>
          <a:p>
            <a:pPr lvl="2" eaLnBrk="1" hangingPunct="1"/>
            <a:r>
              <a:rPr lang="en-US" dirty="0" smtClean="0"/>
              <a:t>Exercise Evaluation Guides (EEGs)</a:t>
            </a:r>
          </a:p>
          <a:p>
            <a:pPr lvl="2" eaLnBrk="1" hangingPunct="1"/>
            <a:r>
              <a:rPr lang="en-US" dirty="0" smtClean="0"/>
              <a:t>Events Logs</a:t>
            </a:r>
          </a:p>
          <a:p>
            <a:pPr lvl="2" eaLnBrk="1" hangingPunct="1"/>
            <a:r>
              <a:rPr lang="en-US" dirty="0" smtClean="0"/>
              <a:t>Participant Feedback Forms</a:t>
            </a:r>
          </a:p>
          <a:p>
            <a:pPr eaLnBrk="1" hangingPunct="1"/>
            <a:r>
              <a:rPr lang="en-US" dirty="0" smtClean="0"/>
              <a:t>[Other as needed]</a:t>
            </a:r>
          </a:p>
          <a:p>
            <a:endParaRPr lang="en-US" dirty="0" smtClean="0"/>
          </a:p>
        </p:txBody>
      </p:sp>
      <p:sp>
        <p:nvSpPr>
          <p:cNvPr id="13314" name="Rectangle 4"/>
          <p:cNvSpPr>
            <a:spLocks noGrp="1" noChangeArrowheads="1"/>
          </p:cNvSpPr>
          <p:nvPr>
            <p:ph type="sldNum" sz="quarter" idx="12"/>
          </p:nvPr>
        </p:nvSpPr>
        <p:spPr>
          <a:noFill/>
        </p:spPr>
        <p:txBody>
          <a:bodyPr/>
          <a:lstStyle/>
          <a:p>
            <a:fld id="{9A609530-FC9D-49C1-9FC9-9F7BE0F0830B}"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normAutofit/>
          </a:bodyPr>
          <a:lstStyle/>
          <a:p>
            <a:pPr eaLnBrk="1" hangingPunct="1"/>
            <a:r>
              <a:rPr lang="en-US" smtClean="0"/>
              <a:t>Questions</a:t>
            </a:r>
            <a:r>
              <a:rPr lang="en-US" dirty="0" smtClean="0"/>
              <a:t>?</a:t>
            </a:r>
          </a:p>
        </p:txBody>
      </p:sp>
      <p:sp>
        <p:nvSpPr>
          <p:cNvPr id="14338" name="Rectangle 4"/>
          <p:cNvSpPr>
            <a:spLocks noGrp="1" noChangeArrowheads="1"/>
          </p:cNvSpPr>
          <p:nvPr>
            <p:ph type="sldNum" sz="quarter" idx="12"/>
          </p:nvPr>
        </p:nvSpPr>
        <p:spPr>
          <a:noFill/>
        </p:spPr>
        <p:txBody>
          <a:bodyPr/>
          <a:lstStyle/>
          <a:p>
            <a:fld id="{11651D59-6AB0-4B57-8FDD-9BF108DEB663}" type="slidenum">
              <a:rPr lang="en-US" smtClean="0"/>
              <a:pPr/>
              <a:t>11</a:t>
            </a:fld>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r>
              <a:rPr lang="en-US" dirty="0" smtClean="0"/>
              <a:t>[CRC Drill Name]</a:t>
            </a:r>
          </a:p>
        </p:txBody>
      </p:sp>
      <p:sp>
        <p:nvSpPr>
          <p:cNvPr id="4" name="Text Placeholder 3"/>
          <p:cNvSpPr>
            <a:spLocks noGrp="1"/>
          </p:cNvSpPr>
          <p:nvPr>
            <p:ph type="subTitle" idx="1"/>
          </p:nvPr>
        </p:nvSpPr>
        <p:spPr/>
        <p:txBody>
          <a:bodyPr>
            <a:normAutofit/>
          </a:bodyPr>
          <a:lstStyle/>
          <a:p>
            <a:r>
              <a:rPr lang="en-US" smtClean="0"/>
              <a:t>Controller/Evaluator Debriefing</a:t>
            </a:r>
            <a:endParaRPr lang="en-US" dirty="0" smtClean="0"/>
          </a:p>
          <a:p>
            <a:r>
              <a:rPr lang="en-US" dirty="0" smtClean="0"/>
              <a:t>[Date]</a:t>
            </a:r>
          </a:p>
          <a:p>
            <a:endParaRPr lang="en-US" dirty="0"/>
          </a:p>
        </p:txBody>
      </p:sp>
      <p:cxnSp>
        <p:nvCxnSpPr>
          <p:cNvPr id="7" name="Straight Connector 6"/>
          <p:cNvCxnSpPr/>
          <p:nvPr/>
        </p:nvCxnSpPr>
        <p:spPr>
          <a:xfrm>
            <a:off x="381000" y="11430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Introductions</a:t>
            </a:r>
            <a:endParaRPr lang="en-US" dirty="0"/>
          </a:p>
        </p:txBody>
      </p:sp>
      <p:sp>
        <p:nvSpPr>
          <p:cNvPr id="3" name="Content Placeholder 2"/>
          <p:cNvSpPr>
            <a:spLocks noGrp="1"/>
          </p:cNvSpPr>
          <p:nvPr>
            <p:ph idx="1"/>
          </p:nvPr>
        </p:nvSpPr>
        <p:spPr/>
        <p:txBody>
          <a:bodyPr/>
          <a:lstStyle/>
          <a:p>
            <a:r>
              <a:rPr lang="en-US" dirty="0" smtClean="0"/>
              <a:t>Name</a:t>
            </a:r>
          </a:p>
          <a:p>
            <a:r>
              <a:rPr lang="en-US" dirty="0" smtClean="0"/>
              <a:t>Organization</a:t>
            </a:r>
          </a:p>
          <a:p>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Purpose</a:t>
            </a:r>
          </a:p>
        </p:txBody>
      </p:sp>
      <p:sp>
        <p:nvSpPr>
          <p:cNvPr id="5" name="Content Placeholder 4"/>
          <p:cNvSpPr>
            <a:spLocks noGrp="1"/>
          </p:cNvSpPr>
          <p:nvPr>
            <p:ph idx="1"/>
          </p:nvPr>
        </p:nvSpPr>
        <p:spPr/>
        <p:txBody>
          <a:bodyPr/>
          <a:lstStyle/>
          <a:p>
            <a:pPr marL="0" indent="0">
              <a:buFont typeface="Wingdings" pitchFamily="2" charset="2"/>
              <a:buNone/>
              <a:defRPr/>
            </a:pPr>
            <a:r>
              <a:rPr lang="en-US" dirty="0" smtClean="0"/>
              <a:t>The purpose of the C/E Debriefing is to review the various aspects of the drill and discuss strengths, areas for improvement, and progress in completing drill objectives.</a:t>
            </a:r>
            <a:endParaRPr lang="en-US" dirty="0"/>
          </a:p>
        </p:txBody>
      </p:sp>
      <p:sp>
        <p:nvSpPr>
          <p:cNvPr id="7171" name="Slide Number Placeholder 3"/>
          <p:cNvSpPr>
            <a:spLocks noGrp="1"/>
          </p:cNvSpPr>
          <p:nvPr>
            <p:ph type="sldNum" sz="quarter" idx="12"/>
          </p:nvPr>
        </p:nvSpPr>
        <p:spPr>
          <a:noFill/>
        </p:spPr>
        <p:txBody>
          <a:bodyPr/>
          <a:lstStyle/>
          <a:p>
            <a:fld id="{EA770C3F-AE54-473D-B6FF-1388F62E41E3}" type="slidenum">
              <a:rPr lang="en-US" smtClean="0"/>
              <a:pPr/>
              <a:t>4</a:t>
            </a:fld>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 and Core Capabilities</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1: Activate and manage a CRC with the appropriate command structure, assets, and resources to handle [XXX] evacuees over an [X]-hour period. </a:t>
            </a:r>
          </a:p>
          <a:p>
            <a:pPr lvl="1"/>
            <a:r>
              <a:rPr lang="en-US" dirty="0" smtClean="0">
                <a:solidFill>
                  <a:schemeClr val="tx1"/>
                </a:solidFill>
              </a:rPr>
              <a:t>Aligns to: Mass Care Services</a:t>
            </a:r>
          </a:p>
          <a:p>
            <a:r>
              <a:rPr lang="en-US" dirty="0" smtClean="0">
                <a:solidFill>
                  <a:schemeClr val="tx1"/>
                </a:solidFill>
              </a:rPr>
              <a:t>Objective 2: Conduct radiological monitoring and decontamination operations for potentially contaminated populations.</a:t>
            </a:r>
          </a:p>
          <a:p>
            <a:pPr lvl="1"/>
            <a:r>
              <a:rPr lang="en-US" dirty="0" smtClean="0">
                <a:solidFill>
                  <a:schemeClr val="tx1"/>
                </a:solidFill>
              </a:rPr>
              <a:t>Aligns to: Environmental Response/Health and Safety</a:t>
            </a:r>
          </a:p>
          <a:p>
            <a:r>
              <a:rPr lang="en-US" dirty="0" smtClean="0">
                <a:solidFill>
                  <a:schemeClr val="tx1"/>
                </a:solidFill>
              </a:rPr>
              <a:t>Objective 3: Conduct radiological assessments to determine if follow-up medical care is needed.</a:t>
            </a:r>
          </a:p>
          <a:p>
            <a:pPr lvl="1"/>
            <a:r>
              <a:rPr lang="en-US" dirty="0" smtClean="0">
                <a:solidFill>
                  <a:schemeClr val="tx1"/>
                </a:solidFill>
              </a:rPr>
              <a:t>Aligns to: Public Health and Medical Services</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 and Core Capabilities (cont.)</a:t>
            </a:r>
            <a:endParaRPr lang="en-US" dirty="0"/>
          </a:p>
        </p:txBody>
      </p:sp>
      <p:sp>
        <p:nvSpPr>
          <p:cNvPr id="3" name="Content Placeholder 2"/>
          <p:cNvSpPr>
            <a:spLocks noGrp="1"/>
          </p:cNvSpPr>
          <p:nvPr>
            <p:ph idx="1"/>
          </p:nvPr>
        </p:nvSpPr>
        <p:spPr>
          <a:xfrm>
            <a:off x="457200" y="1371600"/>
            <a:ext cx="8229600" cy="4525963"/>
          </a:xfrm>
        </p:spPr>
        <p:txBody>
          <a:bodyPr/>
          <a:lstStyle/>
          <a:p>
            <a:r>
              <a:rPr lang="en-US" dirty="0" smtClean="0">
                <a:solidFill>
                  <a:schemeClr val="tx1"/>
                </a:solidFill>
              </a:rPr>
              <a:t>Objective 4: Provide psychosocial support and screen and provide referral for medical needs to sick and injured presenting at the CRC. </a:t>
            </a:r>
          </a:p>
          <a:p>
            <a:pPr lvl="1"/>
            <a:r>
              <a:rPr lang="en-US" dirty="0" smtClean="0">
                <a:solidFill>
                  <a:schemeClr val="tx1"/>
                </a:solidFill>
              </a:rPr>
              <a:t>Aligns to: Public Health and Medical Services</a:t>
            </a:r>
          </a:p>
          <a:p>
            <a:r>
              <a:rPr lang="en-US" dirty="0" smtClean="0">
                <a:solidFill>
                  <a:schemeClr val="tx1"/>
                </a:solidFill>
              </a:rPr>
              <a:t>Objective 5: Address the communication and information issues related to the operation of the CRC. </a:t>
            </a:r>
          </a:p>
          <a:p>
            <a:pPr lvl="1"/>
            <a:r>
              <a:rPr lang="en-US" dirty="0" smtClean="0">
                <a:solidFill>
                  <a:schemeClr val="tx1"/>
                </a:solidFill>
              </a:rPr>
              <a:t>Aligns to: Public Information and Warning</a:t>
            </a:r>
          </a:p>
          <a:p>
            <a:pPr lvl="1"/>
            <a:endParaRPr lang="en-US" dirty="0"/>
          </a:p>
        </p:txBody>
      </p:sp>
      <p:sp>
        <p:nvSpPr>
          <p:cNvPr id="4" name="Slide Number Placeholder 3"/>
          <p:cNvSpPr>
            <a:spLocks noGrp="1"/>
          </p:cNvSpPr>
          <p:nvPr>
            <p:ph type="sldNum" sz="quarter" idx="12"/>
          </p:nvPr>
        </p:nvSpPr>
        <p:spPr/>
        <p:txBody>
          <a:bodyPr/>
          <a:lstStyle/>
          <a:p>
            <a:fld id="{5DFF13A9-1037-4D5A-A349-B944681F0EB5}"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p:txBody>
          <a:bodyPr/>
          <a:lstStyle/>
          <a:p>
            <a:pPr eaLnBrk="1" hangingPunct="1"/>
            <a:r>
              <a:rPr lang="en-US" dirty="0" smtClean="0"/>
              <a:t>Functional Area Report</a:t>
            </a:r>
          </a:p>
        </p:txBody>
      </p:sp>
      <p:sp>
        <p:nvSpPr>
          <p:cNvPr id="11268" name="Content Placeholder 4"/>
          <p:cNvSpPr>
            <a:spLocks noGrp="1"/>
          </p:cNvSpPr>
          <p:nvPr>
            <p:ph idx="1"/>
          </p:nvPr>
        </p:nvSpPr>
        <p:spPr bwMode="auto">
          <a:xfrm>
            <a:off x="457200" y="1219200"/>
            <a:ext cx="8229600" cy="4525963"/>
          </a:xfrm>
          <a:noFill/>
          <a:ln>
            <a:miter lim="800000"/>
            <a:headEnd/>
            <a:tailEnd/>
          </a:ln>
        </p:spPr>
        <p:txBody>
          <a:bodyPr vert="horz" wrap="square" lIns="91440" tIns="45720" rIns="91440" bIns="45720" numCol="1" anchor="t" anchorCtr="0" compatLnSpc="1">
            <a:prstTxWarp prst="textNoShape">
              <a:avLst/>
            </a:prstTxWarp>
            <a:normAutofit/>
          </a:bodyPr>
          <a:lstStyle/>
          <a:p>
            <a:r>
              <a:rPr lang="en-US" dirty="0" smtClean="0"/>
              <a:t>Initial Sorting Station</a:t>
            </a:r>
          </a:p>
          <a:p>
            <a:r>
              <a:rPr lang="en-US" dirty="0" smtClean="0"/>
              <a:t>First Aid Station</a:t>
            </a:r>
          </a:p>
          <a:p>
            <a:r>
              <a:rPr lang="en-US" dirty="0" smtClean="0"/>
              <a:t>Pet Services Station [if applicable]</a:t>
            </a:r>
          </a:p>
          <a:p>
            <a:r>
              <a:rPr lang="en-US" dirty="0" smtClean="0"/>
              <a:t>Contamination Screening Station</a:t>
            </a:r>
          </a:p>
          <a:p>
            <a:r>
              <a:rPr lang="en-US" dirty="0" smtClean="0"/>
              <a:t>Wash Station</a:t>
            </a:r>
          </a:p>
          <a:p>
            <a:r>
              <a:rPr lang="en-US" dirty="0" smtClean="0"/>
              <a:t>Registration Station</a:t>
            </a:r>
          </a:p>
          <a:p>
            <a:r>
              <a:rPr lang="en-US" dirty="0" smtClean="0"/>
              <a:t>Radiation Dose Assessment Station</a:t>
            </a:r>
          </a:p>
          <a:p>
            <a:r>
              <a:rPr lang="en-US" dirty="0" smtClean="0"/>
              <a:t>Discharge Station</a:t>
            </a:r>
          </a:p>
          <a:p>
            <a:r>
              <a:rPr lang="en-US" dirty="0" smtClean="0"/>
              <a:t>Floaters [controllers and evaluators not assigned to a particular station, if applicable]</a:t>
            </a:r>
          </a:p>
        </p:txBody>
      </p:sp>
      <p:sp>
        <p:nvSpPr>
          <p:cNvPr id="11266" name="Rectangle 4"/>
          <p:cNvSpPr>
            <a:spLocks noGrp="1" noChangeArrowheads="1"/>
          </p:cNvSpPr>
          <p:nvPr>
            <p:ph type="sldNum" sz="quarter" idx="12"/>
          </p:nvPr>
        </p:nvSpPr>
        <p:spPr>
          <a:noFill/>
        </p:spPr>
        <p:txBody>
          <a:bodyPr/>
          <a:lstStyle/>
          <a:p>
            <a:fld id="{31962B37-C514-4258-B93B-D47AFD3521CA}" type="slidenum">
              <a:rPr lang="en-US" smtClean="0"/>
              <a:pPr/>
              <a:t>7</a:t>
            </a:fld>
            <a:endParaRPr 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10"/>
          <p:cNvSpPr>
            <a:spLocks noGrp="1" noChangeArrowheads="1"/>
          </p:cNvSpPr>
          <p:nvPr>
            <p:ph type="title"/>
          </p:nvPr>
        </p:nvSpPr>
        <p:spPr/>
        <p:txBody>
          <a:bodyPr/>
          <a:lstStyle/>
          <a:p>
            <a:pPr eaLnBrk="1" hangingPunct="1"/>
            <a:r>
              <a:rPr lang="en-US" dirty="0" smtClean="0"/>
              <a:t>Functional Area Report (cont.)</a:t>
            </a:r>
          </a:p>
        </p:txBody>
      </p:sp>
      <p:sp>
        <p:nvSpPr>
          <p:cNvPr id="11268" name="Content Placeholder 4"/>
          <p:cNvSpPr>
            <a:spLocks noGrp="1"/>
          </p:cNvSpPr>
          <p:nvPr>
            <p:ph idx="1"/>
          </p:nvPr>
        </p:nvSpPr>
        <p:spPr bwMode="auto">
          <a:xfrm>
            <a:off x="457200" y="1219200"/>
            <a:ext cx="8229600" cy="4525963"/>
          </a:xfrm>
          <a:noFill/>
          <a:ln>
            <a:miter lim="800000"/>
            <a:headEnd/>
            <a:tailEnd/>
          </a:ln>
        </p:spPr>
        <p:txBody>
          <a:bodyPr vert="horz" wrap="square" lIns="91440" tIns="45720" rIns="91440" bIns="45720" numCol="1" anchor="t" anchorCtr="0" compatLnSpc="1">
            <a:prstTxWarp prst="textNoShape">
              <a:avLst/>
            </a:prstTxWarp>
            <a:normAutofit/>
          </a:bodyPr>
          <a:lstStyle/>
          <a:p>
            <a:r>
              <a:rPr lang="en-US" dirty="0" smtClean="0"/>
              <a:t>Actors [the controller who ran the actor debrief reports]</a:t>
            </a:r>
          </a:p>
          <a:p>
            <a:r>
              <a:rPr lang="en-US" dirty="0" smtClean="0"/>
              <a:t>Components/personnel dealing with psychosocial issues</a:t>
            </a:r>
          </a:p>
          <a:p>
            <a:pPr lvl="1"/>
            <a:r>
              <a:rPr lang="en-US" dirty="0" smtClean="0"/>
              <a:t>Issues related to CRC staff, issues related to members of the public</a:t>
            </a:r>
          </a:p>
          <a:p>
            <a:r>
              <a:rPr lang="en-US" dirty="0" smtClean="0"/>
              <a:t>Components/personnel dealing with communication and information issues</a:t>
            </a:r>
          </a:p>
          <a:p>
            <a:pPr lvl="1"/>
            <a:r>
              <a:rPr lang="en-US" dirty="0" smtClean="0"/>
              <a:t>CRC staff/members of the public</a:t>
            </a:r>
          </a:p>
          <a:p>
            <a:r>
              <a:rPr lang="en-US" dirty="0" smtClean="0"/>
              <a:t>[add others as needed]</a:t>
            </a:r>
          </a:p>
        </p:txBody>
      </p:sp>
      <p:sp>
        <p:nvSpPr>
          <p:cNvPr id="11266" name="Rectangle 4"/>
          <p:cNvSpPr>
            <a:spLocks noGrp="1" noChangeArrowheads="1"/>
          </p:cNvSpPr>
          <p:nvPr>
            <p:ph type="sldNum" sz="quarter" idx="12"/>
          </p:nvPr>
        </p:nvSpPr>
        <p:spPr>
          <a:noFill/>
        </p:spPr>
        <p:txBody>
          <a:bodyPr/>
          <a:lstStyle/>
          <a:p>
            <a:fld id="{31962B37-C514-4258-B93B-D47AFD3521CA}" type="slidenum">
              <a:rPr lang="en-US" smtClean="0"/>
              <a:pPr/>
              <a:t>8</a:t>
            </a:fld>
            <a:endParaRPr lang="en-US"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7"/>
          <p:cNvSpPr>
            <a:spLocks noGrp="1" noChangeArrowheads="1"/>
          </p:cNvSpPr>
          <p:nvPr>
            <p:ph type="title"/>
          </p:nvPr>
        </p:nvSpPr>
        <p:spPr/>
        <p:txBody>
          <a:bodyPr/>
          <a:lstStyle/>
          <a:p>
            <a:pPr eaLnBrk="1" hangingPunct="1"/>
            <a:r>
              <a:rPr lang="en-US" smtClean="0"/>
              <a:t>Next Steps</a:t>
            </a:r>
          </a:p>
        </p:txBody>
      </p:sp>
      <p:sp>
        <p:nvSpPr>
          <p:cNvPr id="12292" name="Content Placeholder 4"/>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dirty="0" smtClean="0"/>
              <a:t>[Sponsor Organization] will:</a:t>
            </a:r>
          </a:p>
          <a:p>
            <a:pPr lvl="1" eaLnBrk="1" hangingPunct="1">
              <a:buFont typeface="Arial" charset="0"/>
              <a:buChar char="‒"/>
            </a:pPr>
            <a:r>
              <a:rPr lang="en-US" dirty="0" smtClean="0"/>
              <a:t>Draft the After Action Report (AAR)</a:t>
            </a:r>
          </a:p>
          <a:p>
            <a:pPr lvl="1" eaLnBrk="1" hangingPunct="1">
              <a:buFont typeface="Arial" charset="0"/>
              <a:buChar char="‒"/>
            </a:pPr>
            <a:r>
              <a:rPr lang="en-US" dirty="0" smtClean="0"/>
              <a:t>Distribute the draft AAR to elected and appointed officials, who validate observations and identify corrective actions</a:t>
            </a:r>
          </a:p>
          <a:p>
            <a:pPr lvl="1" eaLnBrk="1" hangingPunct="1">
              <a:buFont typeface="Arial" charset="0"/>
              <a:buChar char="‒"/>
            </a:pPr>
            <a:r>
              <a:rPr lang="en-US" dirty="0" smtClean="0"/>
              <a:t>Schedule After-Action Meeting </a:t>
            </a:r>
          </a:p>
          <a:p>
            <a:endParaRPr lang="en-US" dirty="0" smtClean="0"/>
          </a:p>
          <a:p>
            <a:endParaRPr lang="en-US" dirty="0" smtClean="0"/>
          </a:p>
        </p:txBody>
      </p:sp>
      <p:sp>
        <p:nvSpPr>
          <p:cNvPr id="12290" name="Rectangle 4"/>
          <p:cNvSpPr>
            <a:spLocks noGrp="1" noChangeArrowheads="1"/>
          </p:cNvSpPr>
          <p:nvPr>
            <p:ph type="sldNum" sz="quarter" idx="12"/>
          </p:nvPr>
        </p:nvSpPr>
        <p:spPr>
          <a:noFill/>
        </p:spPr>
        <p:txBody>
          <a:bodyPr/>
          <a:lstStyle/>
          <a:p>
            <a:fld id="{B32693D4-5E58-4932-8FEC-431AAF315449}"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134846B34AE7F479F149FA167C949BE" ma:contentTypeVersion="0" ma:contentTypeDescription="Create a new document." ma:contentTypeScope="" ma:versionID="bed22beb008dccb59db764c9d24dbdf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0E602D-FF52-4F27-906F-168889C16F00}">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DB06B631-C894-48C0-86D2-5B01734FDC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C094EE3-FBA3-46FD-9935-DA5BC4AF52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2834</TotalTime>
  <Words>616</Words>
  <Application>Microsoft Office PowerPoint</Application>
  <PresentationFormat>On-screen Show (4:3)</PresentationFormat>
  <Paragraphs>77</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Directions for This Template</vt:lpstr>
      <vt:lpstr>[CRC Drill Name]</vt:lpstr>
      <vt:lpstr>Welcome and Introductions</vt:lpstr>
      <vt:lpstr>Purpose</vt:lpstr>
      <vt:lpstr>Objectives and Core Capabilities</vt:lpstr>
      <vt:lpstr>Objectives and Core Capabilities (cont.)</vt:lpstr>
      <vt:lpstr>Functional Area Report</vt:lpstr>
      <vt:lpstr>Functional Area Report (cont.)</vt:lpstr>
      <vt:lpstr>Next Steps</vt:lpstr>
      <vt:lpstr>Administrative</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Controller/Evaluator Debriefing (operations-based exercises)</dc:title>
  <dc:subject>HSEEP</dc:subject>
  <dc:creator>HSEEP Support Team</dc:creator>
  <cp:lastModifiedBy>SC&amp;A</cp:lastModifiedBy>
  <cp:revision>91</cp:revision>
  <dcterms:created xsi:type="dcterms:W3CDTF">2006-03-08T14:18:27Z</dcterms:created>
  <dcterms:modified xsi:type="dcterms:W3CDTF">2015-06-16T19:43:32Z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0x0101002134846B34AE7F479F149FA167C949BE</vt:lpwstr>
  </property>
</Properties>
</file>