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1" r:id="rId4"/>
  </p:sldMasterIdLst>
  <p:notesMasterIdLst>
    <p:notesMasterId r:id="rId28"/>
  </p:notesMasterIdLst>
  <p:handoutMasterIdLst>
    <p:handoutMasterId r:id="rId29"/>
  </p:handoutMasterIdLst>
  <p:sldIdLst>
    <p:sldId id="352" r:id="rId5"/>
    <p:sldId id="366" r:id="rId6"/>
    <p:sldId id="353" r:id="rId7"/>
    <p:sldId id="364" r:id="rId8"/>
    <p:sldId id="365" r:id="rId9"/>
    <p:sldId id="308" r:id="rId10"/>
    <p:sldId id="311" r:id="rId11"/>
    <p:sldId id="355" r:id="rId12"/>
    <p:sldId id="356" r:id="rId13"/>
    <p:sldId id="358" r:id="rId14"/>
    <p:sldId id="314" r:id="rId15"/>
    <p:sldId id="359" r:id="rId16"/>
    <p:sldId id="362" r:id="rId17"/>
    <p:sldId id="361" r:id="rId18"/>
    <p:sldId id="367" r:id="rId19"/>
    <p:sldId id="323" r:id="rId20"/>
    <p:sldId id="350" r:id="rId21"/>
    <p:sldId id="324" r:id="rId22"/>
    <p:sldId id="326" r:id="rId23"/>
    <p:sldId id="327" r:id="rId24"/>
    <p:sldId id="360" r:id="rId25"/>
    <p:sldId id="363" r:id="rId26"/>
    <p:sldId id="337" r:id="rId2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F80"/>
    <a:srgbClr val="333333"/>
    <a:srgbClr val="999999"/>
    <a:srgbClr val="003366"/>
    <a:srgbClr val="B0B1B3"/>
    <a:srgbClr val="000063"/>
    <a:srgbClr val="373737"/>
    <a:srgbClr val="F6B40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6618" autoAdjust="0"/>
  </p:normalViewPr>
  <p:slideViewPr>
    <p:cSldViewPr>
      <p:cViewPr varScale="1">
        <p:scale>
          <a:sx n="72" d="100"/>
          <a:sy n="72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7B7D92F8-70EF-4965-B0B4-D6F319A2B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F897B92B-EB12-4264-A84E-DEBECE6F0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Organizations can modify and augment this briefing as needed.</a:t>
            </a:r>
          </a:p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AF573-F819-4E2A-969F-71CAC16BA0B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F37E7E-6F05-4780-A7EC-B001E3E7828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8B811-316A-428E-8D2E-E28802E3823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r>
              <a:rPr lang="en-US" dirty="0" smtClean="0"/>
              <a:t>[Revise this slide as needed to</a:t>
            </a:r>
            <a:r>
              <a:rPr lang="en-US" baseline="0" dirty="0" smtClean="0"/>
              <a:t> describe decontamination. If water will be used, g</a:t>
            </a:r>
            <a:r>
              <a:rPr lang="en-US" dirty="0" smtClean="0"/>
              <a:t>ive example of proper swimwear and/or clothing for the exercise as well as where they might be placed during the exercise. That way they can dress for the environment (e.g., dirt, asphalt parking lot, </a:t>
            </a:r>
            <a:r>
              <a:rPr lang="en-US" dirty="0" err="1" smtClean="0"/>
              <a:t>decon</a:t>
            </a:r>
            <a:r>
              <a:rPr lang="en-US" dirty="0" smtClean="0"/>
              <a:t> site).]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[The first two bullets on parking and security</a:t>
            </a:r>
            <a:r>
              <a:rPr lang="en-US" baseline="0" dirty="0" smtClean="0"/>
              <a:t> assume that this briefing is being given before the drill, not on site. Delete if no longer relevant.]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</p:spPr>
        <p:txBody>
          <a:bodyPr lIns="91431" tIns="45715" rIns="91431" bIns="45715"/>
          <a:lstStyle/>
          <a:p>
            <a:fld id="{A5400B2A-C847-4D9B-AE95-7CA3EE94E18A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C8FBB-8AE2-4F52-A284-A86D7385854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284" tIns="45642" rIns="91284" bIns="4564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0E0B8-C67B-40AF-9A36-C6F3B1F221B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  <a:noFill/>
        </p:spPr>
        <p:txBody>
          <a:bodyPr lIns="91431" tIns="45715" rIns="91431" bIns="45715"/>
          <a:lstStyle/>
          <a:p>
            <a:fld id="{B0EAED1F-F7B5-4572-9FC7-3CD568C70DA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5AD42A-C8CC-4B0D-9F5C-D257AFD0C82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0262" cy="34798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33975" cy="4176713"/>
          </a:xfrm>
          <a:noFill/>
          <a:ln/>
        </p:spPr>
        <p:txBody>
          <a:bodyPr lIns="90847" tIns="45424" rIns="90847" bIns="4542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02DEA0-4654-442B-8103-A73042D22A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02DEA0-4654-442B-8103-A73042D22A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81834-5EFB-4A64-814D-22FEF1F131F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1850" cy="34813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6713"/>
          </a:xfrm>
          <a:noFill/>
          <a:ln/>
        </p:spPr>
        <p:txBody>
          <a:bodyPr lIns="91284" tIns="45642" rIns="91284" bIns="4564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actors</a:t>
            </a:r>
            <a:r>
              <a:rPr lang="en-US" baseline="0" dirty="0" smtClean="0"/>
              <a:t> will participate in a debrief immediately after the drill so that they can provide their feedback. This will take place while players, evaluators, and controllers are participating in their individual station Hot Wash. </a:t>
            </a:r>
            <a:r>
              <a:rPr lang="en-US" dirty="0" smtClean="0"/>
              <a:t>Actors will be excused after this debrief and should</a:t>
            </a:r>
            <a:r>
              <a:rPr lang="en-US" baseline="0" dirty="0" smtClean="0"/>
              <a:t> leave the drill area so that controllers, evaluators, and players can continue with the full drill site Hot Wash.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02DEA0-4654-442B-8103-A73042D22A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0749"/>
            <a:r>
              <a:rPr lang="en-US" dirty="0" smtClean="0"/>
              <a:t>[Modify the badge colors or identification to be used accordingly. Note if there are special designators, such as a colored hat, for Drill Director, Lead Controller, Lead Evaluator, Actor Controller, Observer/Media/VIP Controller.]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drill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drill 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2EBD4C-F345-4CAC-9F37-25D9897E4AA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Drill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10–15 kiloton nuclear explosion occurs in the heart of </a:t>
            </a:r>
            <a:r>
              <a:rPr lang="en-US" dirty="0" err="1" smtClean="0"/>
              <a:t>Centropolis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CRCs are activated in surrounding areas to receive and screen evacuees for radiological contamination.</a:t>
            </a:r>
          </a:p>
          <a:p>
            <a:r>
              <a:rPr lang="en-US" dirty="0" smtClean="0"/>
              <a:t>CRCs are to expect to receive individuals with minor to moderate injuries. Hundreds of buses full of evacuees will arrive over the next 48 hours. Thousands of self-evacuees are also expected to report to the CRCs.</a:t>
            </a:r>
          </a:p>
          <a:p>
            <a:r>
              <a:rPr lang="en-US" dirty="0" smtClean="0"/>
              <a:t>CRCs must be self-sufficient for at least 48 hours, when additional resources are expected to arrive from other regions. </a:t>
            </a:r>
          </a:p>
          <a:p>
            <a:r>
              <a:rPr lang="en-US" dirty="0" smtClean="0"/>
              <a:t>The day after the explosion, a CRC has been set up in </a:t>
            </a:r>
            <a:r>
              <a:rPr lang="en-US" dirty="0" err="1" smtClean="0"/>
              <a:t>Fosterville</a:t>
            </a:r>
            <a:r>
              <a:rPr lang="en-US" dirty="0" smtClean="0"/>
              <a:t>, 100 miles upwind from </a:t>
            </a:r>
            <a:r>
              <a:rPr lang="en-US" dirty="0" err="1" smtClean="0"/>
              <a:t>Centropolis</a:t>
            </a:r>
            <a:r>
              <a:rPr lang="en-US" dirty="0" smtClean="0"/>
              <a:t>. The first evacuees are expected to arrive within the hour.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Drill Safety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Safety is EVERYONE’s concern</a:t>
            </a:r>
          </a:p>
          <a:p>
            <a:pPr eaLnBrk="1" hangingPunct="1"/>
            <a:r>
              <a:rPr lang="en-US" dirty="0" smtClean="0"/>
              <a:t>Safety concerns override drill conduct</a:t>
            </a:r>
          </a:p>
          <a:p>
            <a:pPr eaLnBrk="1" hangingPunct="1"/>
            <a:r>
              <a:rPr lang="en-US" dirty="0" smtClean="0"/>
              <a:t>In the event of an actual emergency, stop play and say, </a:t>
            </a:r>
            <a:r>
              <a:rPr lang="en-US" b="1" dirty="0" smtClean="0"/>
              <a:t>“This is a real-world emergency.”</a:t>
            </a:r>
            <a:endParaRPr lang="en-US" dirty="0" smtClean="0"/>
          </a:p>
          <a:p>
            <a:pPr eaLnBrk="1" hangingPunct="1"/>
            <a:r>
              <a:rPr lang="en-US" dirty="0" smtClean="0"/>
              <a:t>Be aware that operating in this environment is inherently dangerous</a:t>
            </a:r>
          </a:p>
          <a:p>
            <a:pPr eaLnBrk="1" hangingPunct="1"/>
            <a:r>
              <a:rPr lang="en-US" dirty="0" smtClean="0"/>
              <a:t>The players will take this seriously; so should you</a:t>
            </a:r>
          </a:p>
          <a:p>
            <a:pPr eaLnBrk="1" hangingPunct="1"/>
            <a:r>
              <a:rPr lang="en-US" dirty="0" smtClean="0"/>
              <a:t>Notify the nearest evaluator or controller of safety concerns</a:t>
            </a:r>
          </a:p>
          <a:p>
            <a:pPr eaLnBrk="1" hangingPunct="1"/>
            <a:r>
              <a:rPr lang="en-US" dirty="0" smtClean="0"/>
              <a:t>Safety Controller: [insert name and way to contact]</a:t>
            </a:r>
          </a:p>
          <a:p>
            <a:endParaRPr lang="en-US" dirty="0" smtClean="0"/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B8955-0862-4E0C-BF24-6B18B5D9B78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Schedule</a:t>
            </a:r>
          </a:p>
        </p:txBody>
      </p:sp>
      <p:sp>
        <p:nvSpPr>
          <p:cNvPr id="18436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Autofit/>
          </a:bodyPr>
          <a:lstStyle/>
          <a:p>
            <a:r>
              <a:rPr lang="en-US" dirty="0" smtClean="0"/>
              <a:t>Actor briefing: [Date/time]</a:t>
            </a:r>
          </a:p>
          <a:p>
            <a:r>
              <a:rPr lang="en-US" dirty="0" smtClean="0"/>
              <a:t>Drill: [Date]</a:t>
            </a:r>
          </a:p>
          <a:p>
            <a:pPr lvl="1"/>
            <a:r>
              <a:rPr lang="en-US" dirty="0" smtClean="0"/>
              <a:t>Participant registration: [Time]</a:t>
            </a:r>
          </a:p>
          <a:p>
            <a:pPr lvl="1"/>
            <a:r>
              <a:rPr lang="en-US" dirty="0" smtClean="0"/>
              <a:t>Participant final instructions: [Time]</a:t>
            </a:r>
          </a:p>
          <a:p>
            <a:pPr lvl="1"/>
            <a:r>
              <a:rPr lang="en-US" dirty="0" smtClean="0"/>
              <a:t>Participants in place: [Time]</a:t>
            </a:r>
          </a:p>
          <a:p>
            <a:pPr lvl="1"/>
            <a:r>
              <a:rPr lang="en-US" dirty="0" smtClean="0"/>
              <a:t>Start of drill (StartEx): [Time]</a:t>
            </a:r>
          </a:p>
          <a:p>
            <a:pPr lvl="1"/>
            <a:r>
              <a:rPr lang="en-US" dirty="0" smtClean="0"/>
              <a:t>End of drill (EndEx): [Time]</a:t>
            </a:r>
          </a:p>
          <a:p>
            <a:pPr lvl="1"/>
            <a:r>
              <a:rPr lang="en-US" dirty="0" smtClean="0"/>
              <a:t>Actor Debrief: Immediately after </a:t>
            </a:r>
            <a:r>
              <a:rPr lang="en-US" dirty="0" err="1" smtClean="0"/>
              <a:t>EndEx</a:t>
            </a:r>
            <a:endParaRPr lang="en-US" dirty="0" smtClean="0"/>
          </a:p>
          <a:p>
            <a:pPr lvl="1"/>
            <a:r>
              <a:rPr lang="en-US" dirty="0" smtClean="0"/>
              <a:t>Hot Wash: Immediately after </a:t>
            </a:r>
            <a:r>
              <a:rPr lang="en-US" dirty="0" err="1" smtClean="0"/>
              <a:t>EndEx</a:t>
            </a: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6E46A7-0074-4773-A322-75660C87EDDA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Area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[Maps]</a:t>
            </a:r>
          </a:p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E6AC54-EEA7-47BE-A043-444EF313E7AE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</a:t>
            </a:r>
          </a:p>
        </p:txBody>
      </p:sp>
      <p:sp>
        <p:nvSpPr>
          <p:cNvPr id="29700" name="Content Placeholder 4"/>
          <p:cNvSpPr>
            <a:spLocks noGrp="1"/>
          </p:cNvSpPr>
          <p:nvPr>
            <p:ph idx="1"/>
          </p:nvPr>
        </p:nvSpPr>
        <p:spPr bwMode="auto">
          <a:xfrm>
            <a:off x="457200" y="1524000"/>
            <a:ext cx="8229600" cy="4191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/>
              <a:t>Badges identify authorized persons: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Actors	</a:t>
            </a:r>
            <a:r>
              <a:rPr lang="en-US" dirty="0" smtClean="0">
                <a:solidFill>
                  <a:srgbClr val="FFC000"/>
                </a:solidFill>
              </a:rPr>
              <a:t>Orange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Controllers	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Evaluators	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Support staff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Brown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Players	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Observers	</a:t>
            </a:r>
            <a:r>
              <a:rPr lang="en-US" dirty="0" smtClean="0">
                <a:solidFill>
                  <a:srgbClr val="002F80"/>
                </a:solidFill>
              </a:rPr>
              <a:t>Blue</a:t>
            </a:r>
            <a:r>
              <a:rPr lang="en-US" dirty="0" smtClean="0"/>
              <a:t> badges</a:t>
            </a:r>
          </a:p>
          <a:p>
            <a:pPr>
              <a:buNone/>
              <a:tabLst>
                <a:tab pos="914400" algn="l"/>
                <a:tab pos="3316288" algn="l"/>
              </a:tabLst>
            </a:pPr>
            <a:r>
              <a:rPr lang="en-US" dirty="0" smtClean="0"/>
              <a:t>		Media	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Pink</a:t>
            </a:r>
            <a:r>
              <a:rPr lang="en-US" dirty="0" smtClean="0"/>
              <a:t> badges		</a:t>
            </a:r>
          </a:p>
          <a:p>
            <a:r>
              <a:rPr lang="en-US" dirty="0" smtClean="0"/>
              <a:t>Unauthorized persons are prohibited from being at the drill and will be escorted out of the drill play area</a:t>
            </a:r>
          </a:p>
          <a:p>
            <a:endParaRPr lang="en-US" dirty="0" smtClean="0"/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7704A-FBF0-4850-B010-ED5FEBB1AC56}" type="slidenum">
              <a:rPr lang="en-US" smtClean="0"/>
              <a:pPr/>
              <a:t>14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Security (cont.)</a:t>
            </a:r>
          </a:p>
        </p:txBody>
      </p:sp>
      <p:sp>
        <p:nvSpPr>
          <p:cNvPr id="29700" name="Content Placeholder 4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3352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/>
              <a:t>Drill documents are intended for the use of the drill planners and participants and are not to be released or distributed without prior approval from the drill organizers [or list specific name].</a:t>
            </a:r>
          </a:p>
          <a:p>
            <a:pPr eaLnBrk="1" hangingPunct="1"/>
            <a:r>
              <a:rPr lang="en-US" dirty="0" smtClean="0"/>
              <a:t>Photos of drill players, actors, or activity may not be taken, distributed, released, or posted (including on social media) without permission of the drill organizers.</a:t>
            </a:r>
          </a:p>
          <a:p>
            <a:endParaRPr lang="en-US" dirty="0" smtClean="0"/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37704A-FBF0-4850-B010-ED5FEBB1AC56}" type="slidenum">
              <a:rPr lang="en-US" smtClean="0"/>
              <a:pPr/>
              <a:t>15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Will Happen?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0AB50-984B-4525-B110-17E53F0E7877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Actor Controller will give you two cards describing the role you will be playing:</a:t>
            </a:r>
          </a:p>
          <a:p>
            <a:pPr lvl="1"/>
            <a:r>
              <a:rPr lang="en-US" b="1" dirty="0" smtClean="0"/>
              <a:t>Actor Card:</a:t>
            </a:r>
            <a:r>
              <a:rPr lang="en-US" dirty="0" smtClean="0"/>
              <a:t> Demographic and other characteristics to portray</a:t>
            </a:r>
          </a:p>
          <a:p>
            <a:pPr lvl="2"/>
            <a:r>
              <a:rPr lang="en-US" dirty="0" smtClean="0"/>
              <a:t>Non-English-speaker, special needs, child, upset, etc.</a:t>
            </a:r>
          </a:p>
          <a:p>
            <a:pPr lvl="1"/>
            <a:r>
              <a:rPr lang="en-US" b="1" dirty="0" smtClean="0"/>
              <a:t>Contamination Card: </a:t>
            </a:r>
            <a:r>
              <a:rPr lang="en-US" dirty="0" smtClean="0"/>
              <a:t>Simulates the readings taken by radiation detection equipment</a:t>
            </a:r>
          </a:p>
          <a:p>
            <a:r>
              <a:rPr lang="en-US" dirty="0" smtClean="0"/>
              <a:t>Proceed through the CRC stations as directed by CRC staff, acting out the role on the Actor Card</a:t>
            </a:r>
          </a:p>
          <a:p>
            <a:r>
              <a:rPr lang="en-US" dirty="0" smtClean="0"/>
              <a:t>When requested, provide your Contamination Card to the Radiological Controller</a:t>
            </a:r>
          </a:p>
          <a:p>
            <a:r>
              <a:rPr lang="en-US" dirty="0" smtClean="0"/>
              <a:t>Follow CRC staff instructions unless your Actor Card or a controller directs you otherwise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Happen? (cont.)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BE9C3-DF14-4741-97A8-74BFF083BCE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Play the role assigned to you fully; make sure your actions are clear but do not go beyond the role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your role requires medical intervention, it will be simulated (beyond taking vital signs)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Decontamination will be simulated [amend as needed]</a:t>
            </a:r>
          </a:p>
          <a:p>
            <a:r>
              <a:rPr lang="en-US" dirty="0" smtClean="0"/>
              <a:t>Use Actor Card to complete registration, making up information as needed </a:t>
            </a:r>
          </a:p>
          <a:p>
            <a:r>
              <a:rPr lang="en-US" dirty="0" smtClean="0"/>
              <a:t>After completing Discharge (or when your role calls for you to leave the CRC), turn in cards to the Actor Controller for a new set; proceed again through the CRC in the new role</a:t>
            </a:r>
          </a:p>
          <a:p>
            <a:r>
              <a:rPr lang="en-US" dirty="0" smtClean="0"/>
              <a:t>Water will be available during the drill; please stay hydrated</a:t>
            </a:r>
          </a:p>
          <a:p>
            <a:r>
              <a:rPr lang="en-US" dirty="0" smtClean="0"/>
              <a:t>Follow the instructions of the Actor Controller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Actor Decontamination</a:t>
            </a:r>
          </a:p>
        </p:txBody>
      </p:sp>
      <p:sp>
        <p:nvSpPr>
          <p:cNvPr id="17412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Follow the instructions of the decontamination team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 not take personal items and mobile phones and electronics through the decontamination zone; handling them is part of the job of CRC staff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During decontamination, you will [not] be hosed off with water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After decontamination, you will be checked again for contamination</a:t>
            </a:r>
          </a:p>
          <a:p>
            <a:endParaRPr lang="en-US" dirty="0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4BBEE-B8A0-4BB2-B4CB-A291EFC9192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Will Happen? (cont.)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At the conclusion of the drill: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Participate in the actor debriefing</a:t>
            </a:r>
          </a:p>
          <a:p>
            <a:pPr lvl="2">
              <a:buFont typeface="Arial" charset="0"/>
              <a:buChar char="‒"/>
            </a:pPr>
            <a:r>
              <a:rPr lang="en-US" dirty="0" smtClean="0"/>
              <a:t>Here you will have an opportunity to discuss your experiences during the drill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Complete the Participant Feedback Form</a:t>
            </a:r>
          </a:p>
          <a:p>
            <a:pPr lvl="2">
              <a:buFont typeface="Arial" charset="0"/>
              <a:buChar char="‒"/>
            </a:pPr>
            <a:r>
              <a:rPr lang="en-US" dirty="0" smtClean="0"/>
              <a:t>Provide your observations of the emergency response activities and drill effectiveness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Sign out for accountability 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Leave the area so as not to interfere with the full drill site Hot Wash</a:t>
            </a:r>
          </a:p>
          <a:p>
            <a:endParaRPr lang="en-US" dirty="0" smtClean="0"/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A6A96F-C7B5-4D7D-9BD7-228A5BF142C6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Safeguarding Exercise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Information in this document is intended for the exclusive use of the drill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planners and participants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and is not to be released to the public or other personnel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without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prior approval 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the drill organizers [or list specific name]. 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This document is not releasable to any public website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478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Play Your Role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en-US" dirty="0" smtClean="0"/>
              <a:t>Wear your badge to identify you as authorized to be in the drill area</a:t>
            </a:r>
          </a:p>
          <a:p>
            <a:pPr eaLnBrk="1" hangingPunct="1"/>
            <a:r>
              <a:rPr lang="en-US" dirty="0" smtClean="0"/>
              <a:t>Act your role so that your situation is obvious, but don’t overact or be “over the top” in your behaviors</a:t>
            </a:r>
          </a:p>
          <a:p>
            <a:pPr eaLnBrk="1" hangingPunct="1"/>
            <a:r>
              <a:rPr lang="en-US" dirty="0" smtClean="0"/>
              <a:t>Do not ad lib symptoms or situations</a:t>
            </a:r>
          </a:p>
          <a:p>
            <a:pPr eaLnBrk="1" hangingPunct="1"/>
            <a:r>
              <a:rPr lang="en-US" dirty="0" smtClean="0"/>
              <a:t>Avoid personal conversations with drill players, controllers, and evaluators; stay in character</a:t>
            </a:r>
          </a:p>
          <a:p>
            <a:pPr eaLnBrk="1" hangingPunct="1"/>
            <a:r>
              <a:rPr lang="en-US" dirty="0" smtClean="0"/>
              <a:t>Do not prompt players or give hints</a:t>
            </a:r>
          </a:p>
          <a:p>
            <a:pPr eaLnBrk="1" hangingPunct="1"/>
            <a:r>
              <a:rPr lang="en-US" dirty="0" smtClean="0"/>
              <a:t>Cooperate with CRC staff players, except as directed by an Actor Card or controller</a:t>
            </a:r>
          </a:p>
          <a:p>
            <a:pPr eaLnBrk="1" hangingPunct="1"/>
            <a:r>
              <a:rPr lang="en-US" dirty="0" smtClean="0"/>
              <a:t>If there is a problem, or you do not feel well, tell the nearest non-actor, </a:t>
            </a:r>
            <a:r>
              <a:rPr lang="en-US" b="1" dirty="0" smtClean="0"/>
              <a:t>“This is a real emergency”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CC9B3C-9919-470D-857D-A27041C5942B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Details</a:t>
            </a:r>
          </a:p>
        </p:txBody>
      </p:sp>
      <p:sp>
        <p:nvSpPr>
          <p:cNvPr id="24580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[Parking and transportation]</a:t>
            </a:r>
          </a:p>
          <a:p>
            <a:pPr eaLnBrk="1" hangingPunct="1"/>
            <a:r>
              <a:rPr lang="en-US" dirty="0" smtClean="0"/>
              <a:t>[Security/access restrictions]</a:t>
            </a:r>
          </a:p>
          <a:p>
            <a:pPr eaLnBrk="1" hangingPunct="1"/>
            <a:r>
              <a:rPr lang="en-US" dirty="0" smtClean="0"/>
              <a:t>[Use of </a:t>
            </a:r>
            <a:r>
              <a:rPr lang="en-US" dirty="0" err="1" smtClean="0"/>
              <a:t>cellphones</a:t>
            </a:r>
            <a:r>
              <a:rPr lang="en-US" dirty="0" smtClean="0"/>
              <a:t>, cameras]</a:t>
            </a:r>
          </a:p>
          <a:p>
            <a:pPr eaLnBrk="1" hangingPunct="1"/>
            <a:r>
              <a:rPr lang="en-US" dirty="0" smtClean="0"/>
              <a:t>[Restroom locations] </a:t>
            </a:r>
          </a:p>
          <a:p>
            <a:pPr eaLnBrk="1" hangingPunct="1"/>
            <a:r>
              <a:rPr lang="en-US" dirty="0" smtClean="0"/>
              <a:t>[Food and water]</a:t>
            </a:r>
          </a:p>
          <a:p>
            <a:pPr eaLnBrk="1" hangingPunct="1"/>
            <a:r>
              <a:rPr lang="en-US" dirty="0" smtClean="0"/>
              <a:t>[smoking policy]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[Others as necessary]</a:t>
            </a:r>
          </a:p>
          <a:p>
            <a:pPr eaLnBrk="1" hangingPunct="1"/>
            <a:r>
              <a:rPr lang="en-US" dirty="0" smtClean="0"/>
              <a:t>After the actor debriefing, please return: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All badges 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Drill documents</a:t>
            </a:r>
          </a:p>
          <a:p>
            <a:pPr lvl="1" eaLnBrk="1" hangingPunct="1">
              <a:buFont typeface="Arial" charset="0"/>
              <a:buChar char="‒"/>
            </a:pPr>
            <a:r>
              <a:rPr lang="en-US" dirty="0" smtClean="0"/>
              <a:t>Participant feedback form</a:t>
            </a:r>
          </a:p>
          <a:p>
            <a:endParaRPr lang="en-US" dirty="0" smtClean="0"/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D372A8-01A2-4416-80DF-59BC3F50A5C9}" type="slidenum">
              <a:rPr lang="en-US" smtClean="0"/>
              <a:pPr/>
              <a:t>21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Final Drill Reminders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Know your role and do not overact </a:t>
            </a:r>
          </a:p>
          <a:p>
            <a:pPr eaLnBrk="1" hangingPunct="1"/>
            <a:r>
              <a:rPr lang="en-US" dirty="0" smtClean="0"/>
              <a:t>Do not prompt players</a:t>
            </a:r>
          </a:p>
          <a:p>
            <a:pPr eaLnBrk="1" hangingPunct="1"/>
            <a:r>
              <a:rPr lang="en-US" dirty="0" smtClean="0"/>
              <a:t>Contact controllers with any problems </a:t>
            </a:r>
          </a:p>
          <a:p>
            <a:pPr eaLnBrk="1" hangingPunct="1"/>
            <a:r>
              <a:rPr lang="en-US" dirty="0" smtClean="0"/>
              <a:t>SAFETY COMES FIRST. Use the phrase </a:t>
            </a:r>
            <a:r>
              <a:rPr lang="en-US" b="1" dirty="0" smtClean="0"/>
              <a:t>“This is a real emergency”</a:t>
            </a:r>
            <a:r>
              <a:rPr lang="en-US" dirty="0" smtClean="0"/>
              <a:t> in an actual emergency</a:t>
            </a:r>
          </a:p>
          <a:p>
            <a:r>
              <a:rPr lang="en-US" dirty="0" smtClean="0"/>
              <a:t>THANK YOU and HAVE FUN!</a:t>
            </a: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209C62-07CC-48D4-B1EA-BE6E002B5E95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B8FF18-B28D-46DD-9599-478D23E8D046}" type="slidenum">
              <a:rPr lang="en-US" smtClean="0"/>
              <a:pPr/>
              <a:t>23</a:t>
            </a:fld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[CRC Drill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Drill Actor Briefing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Drill Director or Actor Controller)]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614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 </a:t>
            </a:r>
          </a:p>
          <a:p>
            <a:r>
              <a:rPr lang="en-US" dirty="0" smtClean="0"/>
              <a:t>Drill Overview</a:t>
            </a:r>
          </a:p>
          <a:p>
            <a:r>
              <a:rPr lang="en-US" dirty="0" smtClean="0"/>
              <a:t>What Will Happen?</a:t>
            </a:r>
          </a:p>
          <a:p>
            <a:r>
              <a:rPr lang="en-US" dirty="0" smtClean="0"/>
              <a:t>How to Play Your Role</a:t>
            </a:r>
          </a:p>
          <a:p>
            <a:r>
              <a:rPr lang="en-US" dirty="0" smtClean="0"/>
              <a:t>Administrative Details</a:t>
            </a:r>
          </a:p>
          <a:p>
            <a:r>
              <a:rPr lang="en-US" dirty="0" smtClean="0"/>
              <a:t>Final Reminders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023DB-D54D-4436-8D02-FF10FB6AAE1D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Thank You!</a:t>
            </a:r>
          </a:p>
        </p:txBody>
      </p:sp>
      <p:sp>
        <p:nvSpPr>
          <p:cNvPr id="6149" name="Content Placeholder 5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Thank you for your participation</a:t>
            </a:r>
          </a:p>
          <a:p>
            <a:pPr eaLnBrk="1" hangingPunct="1"/>
            <a:r>
              <a:rPr lang="en-US" dirty="0" smtClean="0"/>
              <a:t>You provide necessary realism for the responders</a:t>
            </a:r>
          </a:p>
          <a:p>
            <a:pPr eaLnBrk="1" hangingPunct="1"/>
            <a:r>
              <a:rPr lang="en-US" dirty="0" smtClean="0"/>
              <a:t>You also provide valuable feedback on your experience</a:t>
            </a:r>
          </a:p>
          <a:p>
            <a:pPr eaLnBrk="1" hangingPunct="1"/>
            <a:r>
              <a:rPr lang="en-US" dirty="0" smtClean="0"/>
              <a:t>Without your assistance, this drill would not be possible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F0F8C4-F17C-4EA3-A1B8-6749FA12F79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524000" y="1828800"/>
            <a:ext cx="670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85000"/>
              </a:lnSpc>
              <a:buClr>
                <a:srgbClr val="FFF9FA"/>
              </a:buClr>
              <a:buSzPct val="75000"/>
              <a:buFont typeface="Wingdings" pitchFamily="2" charset="2"/>
              <a:buNone/>
              <a:defRPr/>
            </a:pPr>
            <a:endParaRPr 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Drill Overview</a:t>
            </a:r>
          </a:p>
        </p:txBody>
      </p:sp>
      <p:sp>
        <p:nvSpPr>
          <p:cNvPr id="7173" name="Content Placeholder 5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dirty="0" smtClean="0"/>
              <a:t>A [length of play] drill focused on response to a radiological/nuclear incident</a:t>
            </a:r>
          </a:p>
          <a:p>
            <a:r>
              <a:rPr lang="en-US" dirty="0" smtClean="0"/>
              <a:t>You play the role of a member of the general public who has been advised to go to a Community Reception Center (CRC) for registration, radiation screening, possible decontamination, information, and other services </a:t>
            </a:r>
          </a:p>
          <a:p>
            <a:pPr eaLnBrk="1" hangingPunct="1"/>
            <a:r>
              <a:rPr lang="en-US" dirty="0" smtClean="0"/>
              <a:t>CRC staff will conduct operations as normally as possible, as called for in CRC plans, procedures, and protocols</a:t>
            </a:r>
          </a:p>
          <a:p>
            <a:pPr eaLnBrk="1" hangingPunct="1"/>
            <a:r>
              <a:rPr lang="en-US" dirty="0" smtClean="0"/>
              <a:t>No-fault learning environment for players to exercise plans, procedures, and protocols  for operating a CRC </a:t>
            </a:r>
          </a:p>
          <a:p>
            <a:pPr eaLnBrk="1" hangingPunct="1"/>
            <a:r>
              <a:rPr lang="en-US" dirty="0" smtClean="0"/>
              <a:t>Serves as a training tool and a way to identify strengths and areas for improvement</a:t>
            </a:r>
          </a:p>
          <a:p>
            <a:endParaRPr lang="en-US" dirty="0" smtClean="0"/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296F83-C7A3-404F-AF56-A100A414F2F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0" y="1146175"/>
            <a:ext cx="9144000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Drill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Players: Participating agency personnel with an active role in responding to the simulated emergency</a:t>
            </a:r>
          </a:p>
          <a:p>
            <a:r>
              <a:rPr lang="en-US" dirty="0" smtClean="0"/>
              <a:t>Actors: You! Volunteers who simulate specific roles during play</a:t>
            </a:r>
          </a:p>
          <a:p>
            <a:r>
              <a:rPr lang="en-US" dirty="0" smtClean="0"/>
              <a:t>Controllers: Manage drill play </a:t>
            </a:r>
          </a:p>
          <a:p>
            <a:pPr lvl="1"/>
            <a:r>
              <a:rPr lang="en-US" dirty="0" smtClean="0"/>
              <a:t>The Actor Controller will provide instructions to actors regarding your roles</a:t>
            </a:r>
          </a:p>
          <a:p>
            <a:r>
              <a:rPr lang="en-US" dirty="0" err="1" smtClean="0"/>
              <a:t>SimCell</a:t>
            </a:r>
            <a:r>
              <a:rPr lang="en-US" dirty="0" smtClean="0"/>
              <a:t>: Simulates interactions with nonparticipating organizations as well as other events or activities to drive play</a:t>
            </a:r>
          </a:p>
          <a:p>
            <a:r>
              <a:rPr lang="en-US" dirty="0" smtClean="0"/>
              <a:t>Evaluators: Observe, assess, and document player performance</a:t>
            </a:r>
          </a:p>
          <a:p>
            <a:r>
              <a:rPr lang="en-US" dirty="0" smtClean="0"/>
              <a:t>Observers, Media, and VIPs: May watch but not interact with participants</a:t>
            </a:r>
          </a:p>
          <a:p>
            <a:r>
              <a:rPr lang="en-US" dirty="0" smtClean="0"/>
              <a:t>Support  staff: Provide administrative and logistical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39F8-DDFE-422F-BD4E-10076E724E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[list of participating organizations and their roles in the drill]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C39F8-DDFE-422F-BD4E-10076E724E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C6F2F6-F35B-4A5E-81BE-700F54F73D3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12D8E63-8814-417E-8150-FC02BD954F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43250B-86B1-490A-B01C-9F2154B252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1540</Words>
  <Application>Microsoft Office PowerPoint</Application>
  <PresentationFormat>On-screen Show (4:3)</PresentationFormat>
  <Paragraphs>180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Directions for This Template</vt:lpstr>
      <vt:lpstr>Safeguarding Exercise Information</vt:lpstr>
      <vt:lpstr>[CRC Drill Name]</vt:lpstr>
      <vt:lpstr>Welcome</vt:lpstr>
      <vt:lpstr>Agenda</vt:lpstr>
      <vt:lpstr>Thank You!</vt:lpstr>
      <vt:lpstr>Drill Overview</vt:lpstr>
      <vt:lpstr>Drill Roles</vt:lpstr>
      <vt:lpstr>Drill Participants</vt:lpstr>
      <vt:lpstr>Drill Scenario</vt:lpstr>
      <vt:lpstr>Drill Safety</vt:lpstr>
      <vt:lpstr>Drill Schedule</vt:lpstr>
      <vt:lpstr>Drill Area</vt:lpstr>
      <vt:lpstr>Security</vt:lpstr>
      <vt:lpstr>Security (cont.)</vt:lpstr>
      <vt:lpstr>What Will Happen?</vt:lpstr>
      <vt:lpstr>What Will Happen? (cont.)</vt:lpstr>
      <vt:lpstr>Actor Decontamination</vt:lpstr>
      <vt:lpstr>What Will Happen? (cont.)</vt:lpstr>
      <vt:lpstr>How to Play Your Role</vt:lpstr>
      <vt:lpstr>Administrative Details</vt:lpstr>
      <vt:lpstr>Final Drill Reminders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Actor Briefing Template</dc:title>
  <dc:creator>HSEEP Support Team</dc:creator>
  <cp:keywords>HSEEP, Template, Actor, Conduct</cp:keywords>
  <cp:lastModifiedBy>SC&amp;A</cp:lastModifiedBy>
  <cp:revision>127</cp:revision>
  <dcterms:created xsi:type="dcterms:W3CDTF">2006-03-08T14:18:27Z</dcterms:created>
  <dcterms:modified xsi:type="dcterms:W3CDTF">2015-07-07T17:28:50Z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