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1" r:id="rId4"/>
  </p:sldMasterIdLst>
  <p:notesMasterIdLst>
    <p:notesMasterId r:id="rId28"/>
  </p:notesMasterIdLst>
  <p:handoutMasterIdLst>
    <p:handoutMasterId r:id="rId29"/>
  </p:handoutMasterIdLst>
  <p:sldIdLst>
    <p:sldId id="352" r:id="rId5"/>
    <p:sldId id="366" r:id="rId6"/>
    <p:sldId id="353" r:id="rId7"/>
    <p:sldId id="364" r:id="rId8"/>
    <p:sldId id="365" r:id="rId9"/>
    <p:sldId id="308" r:id="rId10"/>
    <p:sldId id="311" r:id="rId11"/>
    <p:sldId id="355" r:id="rId12"/>
    <p:sldId id="356" r:id="rId13"/>
    <p:sldId id="358" r:id="rId14"/>
    <p:sldId id="314" r:id="rId15"/>
    <p:sldId id="359" r:id="rId16"/>
    <p:sldId id="362" r:id="rId17"/>
    <p:sldId id="361" r:id="rId18"/>
    <p:sldId id="367" r:id="rId19"/>
    <p:sldId id="323" r:id="rId20"/>
    <p:sldId id="350" r:id="rId21"/>
    <p:sldId id="324" r:id="rId22"/>
    <p:sldId id="326" r:id="rId23"/>
    <p:sldId id="327" r:id="rId24"/>
    <p:sldId id="360" r:id="rId25"/>
    <p:sldId id="363" r:id="rId26"/>
    <p:sldId id="337" r:id="rId27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2F80"/>
    <a:srgbClr val="333333"/>
    <a:srgbClr val="999999"/>
    <a:srgbClr val="003366"/>
    <a:srgbClr val="B0B1B3"/>
    <a:srgbClr val="000063"/>
    <a:srgbClr val="373737"/>
    <a:srgbClr val="F6B403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9" autoAdjust="0"/>
    <p:restoredTop sz="86618" autoAdjust="0"/>
  </p:normalViewPr>
  <p:slideViewPr>
    <p:cSldViewPr>
      <p:cViewPr varScale="1">
        <p:scale>
          <a:sx n="72" d="100"/>
          <a:sy n="72" d="100"/>
        </p:scale>
        <p:origin x="-18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2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2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7B7D92F8-70EF-4965-B0B4-D6F319A2BB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F897B92B-EB12-4264-A84E-DEBECE6F00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smtClean="0"/>
              <a:t>Organizations can modify and augment this briefing as needed.</a:t>
            </a:r>
          </a:p>
          <a:p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3AF573-F819-4E2A-969F-71CAC16BA0BC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F37E7E-6F05-4780-A7EC-B001E3E7828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0262" cy="347980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 lIns="90847" tIns="45424" rIns="90847" bIns="45424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78B811-316A-428E-8D2E-E28802E38237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0262" cy="34798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 lIns="90847" tIns="45424" rIns="90847" bIns="45424"/>
          <a:lstStyle/>
          <a:p>
            <a:pPr eaLnBrk="1" hangingPunct="1"/>
            <a:r>
              <a:rPr lang="en-US" dirty="0" smtClean="0"/>
              <a:t>[Revise this slide as needed to</a:t>
            </a:r>
            <a:r>
              <a:rPr lang="en-US" baseline="0" dirty="0" smtClean="0"/>
              <a:t> describe decontamination. If water will be used, g</a:t>
            </a:r>
            <a:r>
              <a:rPr lang="en-US" dirty="0" smtClean="0"/>
              <a:t>ive example of proper swimwear and/or clothing for the exercise as well as where they might be placed during the exercise. That way they can dress for the environment (e.g., dirt, asphalt parking lot, </a:t>
            </a:r>
            <a:r>
              <a:rPr lang="en-US" dirty="0" err="1" smtClean="0"/>
              <a:t>decon</a:t>
            </a:r>
            <a:r>
              <a:rPr lang="en-US" dirty="0" smtClean="0"/>
              <a:t> site).] 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[The first two bullets on parking and security</a:t>
            </a:r>
            <a:r>
              <a:rPr lang="en-US" baseline="0" dirty="0" smtClean="0"/>
              <a:t> assume that this briefing is being given before the drill, not on site. Delete if no longer relevant.]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963988" y="8818563"/>
            <a:ext cx="3032125" cy="463550"/>
          </a:xfrm>
          <a:prstGeom prst="rect">
            <a:avLst/>
          </a:prstGeom>
          <a:noFill/>
        </p:spPr>
        <p:txBody>
          <a:bodyPr lIns="91431" tIns="45715" rIns="91431" bIns="45715"/>
          <a:lstStyle/>
          <a:p>
            <a:fld id="{A5400B2A-C847-4D9B-AE95-7CA3EE94E18A}" type="slidenum">
              <a:rPr lang="en-US" smtClean="0"/>
              <a:pPr/>
              <a:t>21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9C8FBB-8AE2-4F52-A284-A86D73858542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 lIns="91284" tIns="45642" rIns="91284" bIns="45642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90E0B8-C67B-40AF-9A36-C6F3B1F221B4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63988" y="8818563"/>
            <a:ext cx="3032125" cy="463550"/>
          </a:xfrm>
          <a:prstGeom prst="rect">
            <a:avLst/>
          </a:prstGeom>
          <a:noFill/>
        </p:spPr>
        <p:txBody>
          <a:bodyPr lIns="91431" tIns="45715" rIns="91431" bIns="45715"/>
          <a:lstStyle/>
          <a:p>
            <a:fld id="{B0EAED1F-F7B5-4572-9FC7-3CD568C70DA5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5AD42A-C8CC-4B0D-9F5C-D257AFD0C82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0262" cy="3479800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 lIns="90847" tIns="45424" rIns="90847" bIns="45424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02DEA0-4654-442B-8103-A73042D22AA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02DEA0-4654-442B-8103-A73042D22AA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84FED-3F94-4C44-A9A4-BE018A5079C7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A81834-5EFB-4A64-814D-22FEF1F131F2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 lIns="91284" tIns="45642" rIns="91284" bIns="45642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that the actors</a:t>
            </a:r>
            <a:r>
              <a:rPr lang="en-US" baseline="0" dirty="0" smtClean="0"/>
              <a:t> will participate in a debrief immediately after the drill so that they can provide their feedback. This will take place while players, evaluators, and controllers are participating in their individual station Hot Wash. </a:t>
            </a:r>
            <a:r>
              <a:rPr lang="en-US" dirty="0" smtClean="0"/>
              <a:t>Actors will be excused after this debrief and should</a:t>
            </a:r>
            <a:r>
              <a:rPr lang="en-US" baseline="0" dirty="0" smtClean="0"/>
              <a:t> leave the drill area so that controllers, evaluators, and players can continue with the full drill site Hot Wash.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02DEA0-4654-442B-8103-A73042D22AA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50749"/>
            <a:r>
              <a:rPr lang="en-US" dirty="0" smtClean="0"/>
              <a:t>[Modify the badge colors or identification to be used accordingly. Note if there are special designators, such as a colored hat, for Drill Director, Lead Controller, Lead Evaluator, Actor Controller, Observer/Media/VIP Controller.]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" y="228600"/>
            <a:ext cx="7772400" cy="1143000"/>
          </a:xfrm>
        </p:spPr>
        <p:txBody>
          <a:bodyPr>
            <a:normAutofit/>
          </a:bodyPr>
          <a:lstStyle>
            <a:lvl1pPr algn="l">
              <a:defRPr sz="4200">
                <a:solidFill>
                  <a:srgbClr val="002F8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" y="1371600"/>
            <a:ext cx="6400800" cy="1371600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5" descr="Your-Org-Logo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5867400"/>
            <a:ext cx="23622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200" kern="1200">
          <a:solidFill>
            <a:srgbClr val="002F80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234950" indent="-234950" algn="l" defTabSz="914400" rtl="0" eaLnBrk="1" latinLnBrk="0" hangingPunct="1">
        <a:spcBef>
          <a:spcPct val="20000"/>
        </a:spcBef>
        <a:buFont typeface="Wingdings" pitchFamily="2" charset="2"/>
        <a:buChar char="§"/>
        <a:defRPr sz="22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1pPr>
      <a:lvl2pPr marL="457200" indent="-2349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2pPr>
      <a:lvl3pPr marL="692150" indent="-234950" algn="l" defTabSz="914400" rtl="0" eaLnBrk="1" latinLnBrk="0" hangingPunct="1">
        <a:spcBef>
          <a:spcPct val="20000"/>
        </a:spcBef>
        <a:buFont typeface="Wingdings" pitchFamily="2" charset="2"/>
        <a:buChar char="§"/>
        <a:defRPr sz="22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3pPr>
      <a:lvl4pPr marL="914400" indent="-2349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4pPr>
      <a:lvl5pPr marL="1149350" indent="-23495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F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Directions for This Template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Use the Slide Master to make universal changes to the presentation, including inserting your organization’s logo</a:t>
            </a:r>
          </a:p>
          <a:p>
            <a:pPr lvl="1">
              <a:buClr>
                <a:schemeClr val="bg1"/>
              </a:buClr>
              <a:buFont typeface="Arial" charset="0"/>
              <a:buChar char="‒"/>
            </a:pPr>
            <a:r>
              <a:rPr lang="en-US" dirty="0" smtClean="0">
                <a:solidFill>
                  <a:schemeClr val="bg1"/>
                </a:solidFill>
              </a:rPr>
              <a:t>“View” tab &gt; “Slide Master”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Replace placeholders (indicated by brackets [ ]) with information specific to your drill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Delete any slides that are not relevant for your drill 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Font size should not be smaller than 22pt</a:t>
            </a:r>
          </a:p>
          <a:p>
            <a:pPr algn="r">
              <a:buClr>
                <a:schemeClr val="bg1"/>
              </a:buCl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Clr>
                <a:srgbClr val="999999"/>
              </a:buClr>
              <a:buFont typeface="Arial" charset="0"/>
              <a:buChar char="‒"/>
            </a:pPr>
            <a:endParaRPr lang="en-US" dirty="0" smtClean="0">
              <a:solidFill>
                <a:srgbClr val="999999"/>
              </a:solidFill>
            </a:endParaRP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2EBD4C-F345-4CAC-9F37-25D9897E4AA6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Drill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10–15 kiloton nuclear explosion occurs in the heart of </a:t>
            </a:r>
            <a:r>
              <a:rPr lang="en-US" dirty="0" err="1" smtClean="0"/>
              <a:t>Centropolis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CRCs are activated in surrounding areas to receive and screen evacuees for radiological contamination.</a:t>
            </a:r>
          </a:p>
          <a:p>
            <a:r>
              <a:rPr lang="en-US" dirty="0" smtClean="0"/>
              <a:t>CRCs are to expect to receive individuals with minor to moderate injuries. Hundreds of buses full of evacuees will arrive over the next 48 hours. Thousands of self-evacuees are also expected to report to the CRCs.</a:t>
            </a:r>
          </a:p>
          <a:p>
            <a:r>
              <a:rPr lang="en-US" dirty="0" smtClean="0"/>
              <a:t>CRCs must be self-sufficient for at least 48 hours, when additional resources are expected to arrive from other regions. </a:t>
            </a:r>
          </a:p>
          <a:p>
            <a:r>
              <a:rPr lang="en-US" dirty="0" smtClean="0"/>
              <a:t>The day after the explosion, a CRC has been set up in </a:t>
            </a:r>
            <a:r>
              <a:rPr lang="en-US" dirty="0" err="1" smtClean="0"/>
              <a:t>Fosterville</a:t>
            </a:r>
            <a:r>
              <a:rPr lang="en-US" dirty="0" smtClean="0"/>
              <a:t>, 100 miles upwind from </a:t>
            </a:r>
            <a:r>
              <a:rPr lang="en-US" dirty="0" err="1" smtClean="0"/>
              <a:t>Centropolis</a:t>
            </a:r>
            <a:r>
              <a:rPr lang="en-US" dirty="0" smtClean="0"/>
              <a:t>. The first evacuees are expected to arrive within the hour.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Drill Safety</a:t>
            </a:r>
          </a:p>
        </p:txBody>
      </p:sp>
      <p:sp>
        <p:nvSpPr>
          <p:cNvPr id="9220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Safety is EVERYONE’s concern</a:t>
            </a:r>
          </a:p>
          <a:p>
            <a:pPr eaLnBrk="1" hangingPunct="1"/>
            <a:r>
              <a:rPr lang="en-US" dirty="0" smtClean="0"/>
              <a:t>Safety concerns override drill conduct</a:t>
            </a:r>
          </a:p>
          <a:p>
            <a:pPr eaLnBrk="1" hangingPunct="1"/>
            <a:r>
              <a:rPr lang="en-US" dirty="0" smtClean="0"/>
              <a:t>In the event of an actual emergency, stop play and say, </a:t>
            </a:r>
            <a:r>
              <a:rPr lang="en-US" b="1" dirty="0" smtClean="0"/>
              <a:t>“This is a real-world emergency.”</a:t>
            </a:r>
            <a:endParaRPr lang="en-US" dirty="0" smtClean="0"/>
          </a:p>
          <a:p>
            <a:pPr eaLnBrk="1" hangingPunct="1"/>
            <a:r>
              <a:rPr lang="en-US" dirty="0" smtClean="0"/>
              <a:t>Be aware that operating in this environment is inherently dangerous</a:t>
            </a:r>
          </a:p>
          <a:p>
            <a:pPr eaLnBrk="1" hangingPunct="1"/>
            <a:r>
              <a:rPr lang="en-US" dirty="0" smtClean="0"/>
              <a:t>The players will take this seriously; so should you</a:t>
            </a:r>
          </a:p>
          <a:p>
            <a:pPr eaLnBrk="1" hangingPunct="1"/>
            <a:r>
              <a:rPr lang="en-US" dirty="0" smtClean="0"/>
              <a:t>Notify the nearest evaluator or controller of safety concerns</a:t>
            </a:r>
          </a:p>
          <a:p>
            <a:pPr eaLnBrk="1" hangingPunct="1"/>
            <a:r>
              <a:rPr lang="en-US" dirty="0" smtClean="0"/>
              <a:t>Safety Controller: [insert name and way to contact]</a:t>
            </a:r>
          </a:p>
          <a:p>
            <a:endParaRPr lang="en-US" dirty="0" smtClean="0"/>
          </a:p>
        </p:txBody>
      </p:sp>
      <p:sp>
        <p:nvSpPr>
          <p:cNvPr id="9218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8B8955-0862-4E0C-BF24-6B18B5D9B78F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Drill Schedule</a:t>
            </a:r>
          </a:p>
        </p:txBody>
      </p:sp>
      <p:sp>
        <p:nvSpPr>
          <p:cNvPr id="18436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62400"/>
          </a:xfrm>
        </p:spPr>
        <p:txBody>
          <a:bodyPr>
            <a:noAutofit/>
          </a:bodyPr>
          <a:lstStyle/>
          <a:p>
            <a:r>
              <a:rPr lang="en-US" dirty="0" smtClean="0"/>
              <a:t>Actor briefing: [Date/time]</a:t>
            </a:r>
          </a:p>
          <a:p>
            <a:r>
              <a:rPr lang="en-US" dirty="0" smtClean="0"/>
              <a:t>Drill: [Date]</a:t>
            </a:r>
          </a:p>
          <a:p>
            <a:pPr lvl="1"/>
            <a:r>
              <a:rPr lang="en-US" dirty="0" smtClean="0"/>
              <a:t>Participant registration: [Time]</a:t>
            </a:r>
          </a:p>
          <a:p>
            <a:pPr lvl="1"/>
            <a:r>
              <a:rPr lang="en-US" dirty="0" smtClean="0"/>
              <a:t>Participant final instructions: [Time]</a:t>
            </a:r>
          </a:p>
          <a:p>
            <a:pPr lvl="1"/>
            <a:r>
              <a:rPr lang="en-US" dirty="0" smtClean="0"/>
              <a:t>Participants in place: [Time]</a:t>
            </a:r>
          </a:p>
          <a:p>
            <a:pPr lvl="1"/>
            <a:r>
              <a:rPr lang="en-US" dirty="0" smtClean="0"/>
              <a:t>Start of drill (StartEx): [Time]</a:t>
            </a:r>
          </a:p>
          <a:p>
            <a:pPr lvl="1"/>
            <a:r>
              <a:rPr lang="en-US" dirty="0" smtClean="0"/>
              <a:t>End of drill (EndEx): [Time]</a:t>
            </a:r>
          </a:p>
          <a:p>
            <a:pPr lvl="1"/>
            <a:r>
              <a:rPr lang="en-US" dirty="0" smtClean="0"/>
              <a:t>Actor Debrief: Immediately after </a:t>
            </a:r>
            <a:r>
              <a:rPr lang="en-US" dirty="0" err="1" smtClean="0"/>
              <a:t>EndEx</a:t>
            </a:r>
            <a:endParaRPr lang="en-US" dirty="0" smtClean="0"/>
          </a:p>
          <a:p>
            <a:pPr lvl="1"/>
            <a:r>
              <a:rPr lang="en-US" dirty="0" smtClean="0"/>
              <a:t>Hot Wash: Immediately after </a:t>
            </a:r>
            <a:r>
              <a:rPr lang="en-US" dirty="0" err="1" smtClean="0"/>
              <a:t>EndEx</a:t>
            </a:r>
            <a:endParaRPr lang="en-US" dirty="0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6E46A7-0074-4773-A322-75660C87EDDA}" type="slidenum">
              <a:rPr lang="en-US" smtClean="0"/>
              <a:pPr/>
              <a:t>12</a:t>
            </a:fld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Drill Area</a:t>
            </a:r>
          </a:p>
        </p:txBody>
      </p:sp>
      <p:sp>
        <p:nvSpPr>
          <p:cNvPr id="19460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[Maps]</a:t>
            </a:r>
          </a:p>
          <a:p>
            <a:endParaRPr lang="en-US" dirty="0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E6AC54-EEA7-47BE-A043-444EF313E7AE}" type="slidenum">
              <a:rPr lang="en-US" smtClean="0"/>
              <a:pPr/>
              <a:t>13</a:t>
            </a:fld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Security</a:t>
            </a:r>
          </a:p>
        </p:txBody>
      </p:sp>
      <p:sp>
        <p:nvSpPr>
          <p:cNvPr id="29700" name="Content Placeholder 4"/>
          <p:cNvSpPr>
            <a:spLocks noGrp="1"/>
          </p:cNvSpPr>
          <p:nvPr>
            <p:ph idx="1"/>
          </p:nvPr>
        </p:nvSpPr>
        <p:spPr bwMode="auto">
          <a:xfrm>
            <a:off x="457200" y="1524000"/>
            <a:ext cx="8229600" cy="4191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dirty="0" smtClean="0"/>
              <a:t>Badges identify authorized persons:</a:t>
            </a:r>
          </a:p>
          <a:p>
            <a:pPr>
              <a:buNone/>
              <a:tabLst>
                <a:tab pos="914400" algn="l"/>
                <a:tab pos="3316288" algn="l"/>
              </a:tabLst>
            </a:pPr>
            <a:r>
              <a:rPr lang="en-US" dirty="0" smtClean="0"/>
              <a:t>		Actors	</a:t>
            </a:r>
            <a:r>
              <a:rPr lang="en-US" dirty="0" smtClean="0">
                <a:solidFill>
                  <a:srgbClr val="FFC000"/>
                </a:solidFill>
              </a:rPr>
              <a:t>Orange</a:t>
            </a:r>
            <a:r>
              <a:rPr lang="en-US" dirty="0" smtClean="0"/>
              <a:t> badges</a:t>
            </a:r>
          </a:p>
          <a:p>
            <a:pPr>
              <a:buNone/>
              <a:tabLst>
                <a:tab pos="914400" algn="l"/>
                <a:tab pos="3316288" algn="l"/>
              </a:tabLst>
            </a:pPr>
            <a:r>
              <a:rPr lang="en-US" dirty="0" smtClean="0"/>
              <a:t>		Controllers	</a:t>
            </a:r>
            <a:r>
              <a:rPr lang="en-US" dirty="0" smtClean="0">
                <a:solidFill>
                  <a:srgbClr val="00B050"/>
                </a:solidFill>
              </a:rPr>
              <a:t>Green</a:t>
            </a:r>
            <a:r>
              <a:rPr lang="en-US" dirty="0" smtClean="0"/>
              <a:t> badges</a:t>
            </a:r>
          </a:p>
          <a:p>
            <a:pPr>
              <a:buNone/>
              <a:tabLst>
                <a:tab pos="914400" algn="l"/>
                <a:tab pos="3316288" algn="l"/>
              </a:tabLst>
            </a:pPr>
            <a:r>
              <a:rPr lang="en-US" dirty="0" smtClean="0"/>
              <a:t>		Evaluators	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badges</a:t>
            </a:r>
          </a:p>
          <a:p>
            <a:pPr>
              <a:buNone/>
              <a:tabLst>
                <a:tab pos="914400" algn="l"/>
                <a:tab pos="3316288" algn="l"/>
              </a:tabLst>
            </a:pPr>
            <a:r>
              <a:rPr lang="en-US" dirty="0" smtClean="0"/>
              <a:t>		Support staff	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Brown</a:t>
            </a:r>
            <a:r>
              <a:rPr lang="en-US" dirty="0" smtClean="0"/>
              <a:t> badges</a:t>
            </a:r>
          </a:p>
          <a:p>
            <a:pPr>
              <a:buNone/>
              <a:tabLst>
                <a:tab pos="914400" algn="l"/>
                <a:tab pos="3316288" algn="l"/>
              </a:tabLst>
            </a:pPr>
            <a:r>
              <a:rPr lang="en-US" dirty="0" smtClean="0"/>
              <a:t>		Players	</a:t>
            </a:r>
            <a:r>
              <a:rPr lang="en-US" dirty="0" smtClean="0">
                <a:solidFill>
                  <a:srgbClr val="FFFF00"/>
                </a:solidFill>
              </a:rPr>
              <a:t>Yellow</a:t>
            </a:r>
            <a:r>
              <a:rPr lang="en-US" dirty="0" smtClean="0"/>
              <a:t> badges</a:t>
            </a:r>
          </a:p>
          <a:p>
            <a:pPr>
              <a:buNone/>
              <a:tabLst>
                <a:tab pos="914400" algn="l"/>
                <a:tab pos="3316288" algn="l"/>
              </a:tabLst>
            </a:pPr>
            <a:r>
              <a:rPr lang="en-US" dirty="0" smtClean="0"/>
              <a:t>		Observers	</a:t>
            </a:r>
            <a:r>
              <a:rPr lang="en-US" dirty="0" smtClean="0">
                <a:solidFill>
                  <a:srgbClr val="002F80"/>
                </a:solidFill>
              </a:rPr>
              <a:t>Blue</a:t>
            </a:r>
            <a:r>
              <a:rPr lang="en-US" dirty="0" smtClean="0"/>
              <a:t> badges</a:t>
            </a:r>
          </a:p>
          <a:p>
            <a:pPr>
              <a:buNone/>
              <a:tabLst>
                <a:tab pos="914400" algn="l"/>
                <a:tab pos="3316288" algn="l"/>
              </a:tabLst>
            </a:pPr>
            <a:r>
              <a:rPr lang="en-US" dirty="0" smtClean="0"/>
              <a:t>		Media	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Pink</a:t>
            </a:r>
            <a:r>
              <a:rPr lang="en-US" dirty="0" smtClean="0"/>
              <a:t> badges		</a:t>
            </a:r>
          </a:p>
          <a:p>
            <a:r>
              <a:rPr lang="en-US" dirty="0" smtClean="0"/>
              <a:t>Unauthorized persons are prohibited from being at the drill and will be escorted out of the drill play area</a:t>
            </a:r>
          </a:p>
          <a:p>
            <a:endParaRPr lang="en-US" dirty="0" smtClean="0"/>
          </a:p>
        </p:txBody>
      </p:sp>
      <p:sp>
        <p:nvSpPr>
          <p:cNvPr id="296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437704A-FBF0-4850-B010-ED5FEBB1AC56}" type="slidenum">
              <a:rPr lang="en-US" smtClean="0"/>
              <a:pPr/>
              <a:t>14</a:t>
            </a:fld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Security (cont.)</a:t>
            </a:r>
          </a:p>
        </p:txBody>
      </p:sp>
      <p:sp>
        <p:nvSpPr>
          <p:cNvPr id="29700" name="Content Placeholder 4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229600" cy="3352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dirty="0" smtClean="0"/>
              <a:t>Drill documents are intended for the use of the drill planners and participants and are not to be released or distributed without prior approval from the drill organizers [or list specific name].</a:t>
            </a:r>
          </a:p>
          <a:p>
            <a:pPr eaLnBrk="1" hangingPunct="1"/>
            <a:r>
              <a:rPr lang="en-US" dirty="0" smtClean="0"/>
              <a:t>Photos of drill players, actors, or activity may not be taken, distributed, released, or posted (including on social media) without permission of the drill organizers.</a:t>
            </a:r>
          </a:p>
          <a:p>
            <a:endParaRPr lang="en-US" dirty="0" smtClean="0"/>
          </a:p>
        </p:txBody>
      </p:sp>
      <p:sp>
        <p:nvSpPr>
          <p:cNvPr id="296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437704A-FBF0-4850-B010-ED5FEBB1AC56}" type="slidenum">
              <a:rPr lang="en-US" smtClean="0"/>
              <a:pPr/>
              <a:t>15</a:t>
            </a:fld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Will Happen?</a:t>
            </a:r>
          </a:p>
        </p:txBody>
      </p:sp>
      <p:sp>
        <p:nvSpPr>
          <p:cNvPr id="15362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C0AB50-984B-4525-B110-17E53F0E7877}" type="slidenum">
              <a:rPr lang="en-US" smtClean="0"/>
              <a:pPr/>
              <a:t>16</a:t>
            </a:fld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Actor Controller will give you two cards describing the role you will be playing:</a:t>
            </a:r>
          </a:p>
          <a:p>
            <a:pPr lvl="1"/>
            <a:r>
              <a:rPr lang="en-US" b="1" dirty="0" smtClean="0"/>
              <a:t>Actor Card:</a:t>
            </a:r>
            <a:r>
              <a:rPr lang="en-US" dirty="0" smtClean="0"/>
              <a:t> Demographic and other characteristics to portray</a:t>
            </a:r>
          </a:p>
          <a:p>
            <a:pPr lvl="2"/>
            <a:r>
              <a:rPr lang="en-US" dirty="0" smtClean="0"/>
              <a:t>Non-English-speaker, special needs, child, upset, etc.</a:t>
            </a:r>
          </a:p>
          <a:p>
            <a:pPr lvl="1"/>
            <a:r>
              <a:rPr lang="en-US" b="1" dirty="0" smtClean="0"/>
              <a:t>Contamination Card: </a:t>
            </a:r>
            <a:r>
              <a:rPr lang="en-US" dirty="0" smtClean="0"/>
              <a:t>Simulates the readings taken by radiation detection equipment</a:t>
            </a:r>
          </a:p>
          <a:p>
            <a:r>
              <a:rPr lang="en-US" dirty="0" smtClean="0"/>
              <a:t>Proceed through the CRC stations as directed by CRC staff, acting out the role on the Actor Card</a:t>
            </a:r>
          </a:p>
          <a:p>
            <a:r>
              <a:rPr lang="en-US" dirty="0" smtClean="0"/>
              <a:t>When requested, provide your Contamination Card to the Radiological Controller</a:t>
            </a:r>
          </a:p>
          <a:p>
            <a:r>
              <a:rPr lang="en-US" dirty="0" smtClean="0"/>
              <a:t>Follow CRC staff instructions unless your Actor Card or a controller directs you otherwise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Will Happen? (cont.)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6BE9C3-DF14-4741-97A8-74BFF083BCEC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Play the role assigned to you fully; make sure your actions are clear but do not go beyond the role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If your role requires medical intervention, it will be simulated (beyond taking vital signs)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Decontamination will be simulated [amend as needed]</a:t>
            </a:r>
          </a:p>
          <a:p>
            <a:r>
              <a:rPr lang="en-US" dirty="0" smtClean="0"/>
              <a:t>Use Actor Card to complete registration, making up information as needed </a:t>
            </a:r>
          </a:p>
          <a:p>
            <a:r>
              <a:rPr lang="en-US" dirty="0" smtClean="0"/>
              <a:t>After completing Discharge (or when your role calls for you to leave the CRC), turn in cards to the Actor Controller for a new set; proceed again through the CRC in the new role</a:t>
            </a:r>
          </a:p>
          <a:p>
            <a:r>
              <a:rPr lang="en-US" dirty="0" smtClean="0"/>
              <a:t>Water will be available during the drill; please stay hydrated</a:t>
            </a:r>
          </a:p>
          <a:p>
            <a:r>
              <a:rPr lang="en-US" dirty="0" smtClean="0"/>
              <a:t>Follow the instructions of the Actor Controller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Actor Decontamination</a:t>
            </a:r>
          </a:p>
        </p:txBody>
      </p:sp>
      <p:sp>
        <p:nvSpPr>
          <p:cNvPr id="17412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Follow the instructions of the decontamination team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Do not take personal items and mobile phones and electronics through the decontamination zone; handling them is part of the job of CRC staff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During decontamination, you will [not] be hosed off with water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After decontamination, you will be checked again for contamination</a:t>
            </a:r>
          </a:p>
          <a:p>
            <a:endParaRPr lang="en-US" dirty="0" smtClean="0"/>
          </a:p>
        </p:txBody>
      </p:sp>
      <p:sp>
        <p:nvSpPr>
          <p:cNvPr id="17410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64BBEE-B8A0-4BB2-B4CB-A291EFC9192B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Will Happen? (cont.)</a:t>
            </a:r>
          </a:p>
        </p:txBody>
      </p:sp>
      <p:sp>
        <p:nvSpPr>
          <p:cNvPr id="19460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At the conclusion of the drill:</a:t>
            </a:r>
          </a:p>
          <a:p>
            <a:pPr lvl="1" eaLnBrk="1" hangingPunct="1">
              <a:buFont typeface="Arial" charset="0"/>
              <a:buChar char="‒"/>
            </a:pPr>
            <a:r>
              <a:rPr lang="en-US" dirty="0" smtClean="0"/>
              <a:t>Participate in the actor debriefing</a:t>
            </a:r>
          </a:p>
          <a:p>
            <a:pPr lvl="2">
              <a:buFont typeface="Arial" charset="0"/>
              <a:buChar char="‒"/>
            </a:pPr>
            <a:r>
              <a:rPr lang="en-US" dirty="0" smtClean="0"/>
              <a:t>Here you will have an opportunity to discuss your experiences during the drill</a:t>
            </a:r>
          </a:p>
          <a:p>
            <a:pPr lvl="1" eaLnBrk="1" hangingPunct="1">
              <a:buFont typeface="Arial" charset="0"/>
              <a:buChar char="‒"/>
            </a:pPr>
            <a:r>
              <a:rPr lang="en-US" dirty="0" smtClean="0"/>
              <a:t>Complete the Participant Feedback Form</a:t>
            </a:r>
          </a:p>
          <a:p>
            <a:pPr lvl="2">
              <a:buFont typeface="Arial" charset="0"/>
              <a:buChar char="‒"/>
            </a:pPr>
            <a:r>
              <a:rPr lang="en-US" dirty="0" smtClean="0"/>
              <a:t>Provide your observations of the emergency response activities and drill effectiveness</a:t>
            </a:r>
          </a:p>
          <a:p>
            <a:pPr lvl="1" eaLnBrk="1" hangingPunct="1">
              <a:buFont typeface="Arial" charset="0"/>
              <a:buChar char="‒"/>
            </a:pPr>
            <a:r>
              <a:rPr lang="en-US" dirty="0" smtClean="0"/>
              <a:t>Sign out for accountability </a:t>
            </a:r>
          </a:p>
          <a:p>
            <a:pPr lvl="1" eaLnBrk="1" hangingPunct="1">
              <a:buFont typeface="Arial" charset="0"/>
              <a:buChar char="‒"/>
            </a:pPr>
            <a:r>
              <a:rPr lang="en-US" dirty="0" smtClean="0"/>
              <a:t>Leave the area so as not to interfere with the full drill site Hot Wash</a:t>
            </a:r>
          </a:p>
          <a:p>
            <a:endParaRPr lang="en-US" dirty="0" smtClean="0"/>
          </a:p>
        </p:txBody>
      </p:sp>
      <p:sp>
        <p:nvSpPr>
          <p:cNvPr id="19458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A6A96F-C7B5-4D7D-9BD7-228A5BF142C6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Safeguarding Exercise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Information in this document is intended for the exclusive use of the drill 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planners and participants </a:t>
            </a:r>
            <a:r>
              <a:rPr lang="en-US" dirty="0">
                <a:solidFill>
                  <a:schemeClr val="tx1"/>
                </a:solidFill>
                <a:cs typeface="Arial" charset="0"/>
              </a:rPr>
              <a:t>and is not to be released to the public or other personnel 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without </a:t>
            </a:r>
            <a:r>
              <a:rPr lang="en-US" dirty="0">
                <a:solidFill>
                  <a:schemeClr val="tx1"/>
                </a:solidFill>
                <a:cs typeface="Arial" charset="0"/>
              </a:rPr>
              <a:t>prior approval from 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the drill organizers [or list specific name]. </a:t>
            </a:r>
            <a:endParaRPr lang="en-US" dirty="0">
              <a:solidFill>
                <a:schemeClr val="tx1"/>
              </a:solidFill>
              <a:cs typeface="Arial" charset="0"/>
            </a:endParaRPr>
          </a:p>
          <a:p>
            <a:r>
              <a:rPr lang="en-US" dirty="0">
                <a:solidFill>
                  <a:schemeClr val="tx1"/>
                </a:solidFill>
                <a:cs typeface="Arial" charset="0"/>
              </a:rPr>
              <a:t>This document is not releasable to any public website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.</a:t>
            </a:r>
            <a:endParaRPr lang="en-US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424788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Play Your Role</a:t>
            </a:r>
          </a:p>
        </p:txBody>
      </p:sp>
      <p:sp>
        <p:nvSpPr>
          <p:cNvPr id="20484" name="Content Placeholder 4"/>
          <p:cNvSpPr>
            <a:spLocks noGrp="1"/>
          </p:cNvSpPr>
          <p:nvPr>
            <p:ph idx="1"/>
          </p:nvPr>
        </p:nvSpPr>
        <p:spPr bwMode="auto">
          <a:xfrm>
            <a:off x="457200" y="1447800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eaLnBrk="1" hangingPunct="1"/>
            <a:r>
              <a:rPr lang="en-US" dirty="0" smtClean="0"/>
              <a:t>Wear your badge to identify you as authorized to be in the drill area</a:t>
            </a:r>
          </a:p>
          <a:p>
            <a:pPr eaLnBrk="1" hangingPunct="1"/>
            <a:r>
              <a:rPr lang="en-US" dirty="0" smtClean="0"/>
              <a:t>Act your role so that your situation is obvious, but don’t overact or be “over the top” in your behaviors</a:t>
            </a:r>
          </a:p>
          <a:p>
            <a:pPr eaLnBrk="1" hangingPunct="1"/>
            <a:r>
              <a:rPr lang="en-US" dirty="0" smtClean="0"/>
              <a:t>Do not ad lib symptoms or situations</a:t>
            </a:r>
          </a:p>
          <a:p>
            <a:pPr eaLnBrk="1" hangingPunct="1"/>
            <a:r>
              <a:rPr lang="en-US" dirty="0" smtClean="0"/>
              <a:t>Avoid personal conversations with drill players, controllers, and evaluators; stay in character</a:t>
            </a:r>
          </a:p>
          <a:p>
            <a:pPr eaLnBrk="1" hangingPunct="1"/>
            <a:r>
              <a:rPr lang="en-US" dirty="0" smtClean="0"/>
              <a:t>Do not prompt players or give hints</a:t>
            </a:r>
          </a:p>
          <a:p>
            <a:pPr eaLnBrk="1" hangingPunct="1"/>
            <a:r>
              <a:rPr lang="en-US" dirty="0" smtClean="0"/>
              <a:t>Cooperate with CRC staff players, except as directed by an Actor Card or controller</a:t>
            </a:r>
          </a:p>
          <a:p>
            <a:pPr eaLnBrk="1" hangingPunct="1"/>
            <a:r>
              <a:rPr lang="en-US" dirty="0" smtClean="0"/>
              <a:t>If there is a problem, or you do not feel well, tell the nearest non-actor, </a:t>
            </a:r>
            <a:r>
              <a:rPr lang="en-US" b="1" dirty="0" smtClean="0"/>
              <a:t>“This is a real emergency”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20482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CC9B3C-9919-470D-857D-A27041C5942B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Administrative Details</a:t>
            </a:r>
          </a:p>
        </p:txBody>
      </p:sp>
      <p:sp>
        <p:nvSpPr>
          <p:cNvPr id="24580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[Parking and transportation]</a:t>
            </a:r>
          </a:p>
          <a:p>
            <a:pPr eaLnBrk="1" hangingPunct="1"/>
            <a:r>
              <a:rPr lang="en-US" dirty="0" smtClean="0"/>
              <a:t>[Security/access restrictions]</a:t>
            </a:r>
          </a:p>
          <a:p>
            <a:pPr eaLnBrk="1" hangingPunct="1"/>
            <a:r>
              <a:rPr lang="en-US" dirty="0" smtClean="0"/>
              <a:t>[Use of </a:t>
            </a:r>
            <a:r>
              <a:rPr lang="en-US" dirty="0" err="1" smtClean="0"/>
              <a:t>cellphones</a:t>
            </a:r>
            <a:r>
              <a:rPr lang="en-US" dirty="0" smtClean="0"/>
              <a:t>, cameras]</a:t>
            </a:r>
          </a:p>
          <a:p>
            <a:pPr eaLnBrk="1" hangingPunct="1"/>
            <a:r>
              <a:rPr lang="en-US" dirty="0" smtClean="0"/>
              <a:t>[Restroom locations] </a:t>
            </a:r>
          </a:p>
          <a:p>
            <a:pPr eaLnBrk="1" hangingPunct="1"/>
            <a:r>
              <a:rPr lang="en-US" dirty="0" smtClean="0"/>
              <a:t>[Food and water]</a:t>
            </a:r>
          </a:p>
          <a:p>
            <a:pPr eaLnBrk="1" hangingPunct="1"/>
            <a:r>
              <a:rPr lang="en-US" dirty="0" smtClean="0"/>
              <a:t>[smoking policy]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[Others as necessary]</a:t>
            </a:r>
          </a:p>
          <a:p>
            <a:pPr eaLnBrk="1" hangingPunct="1"/>
            <a:r>
              <a:rPr lang="en-US" dirty="0" smtClean="0"/>
              <a:t>After the actor debriefing, please return:</a:t>
            </a:r>
          </a:p>
          <a:p>
            <a:pPr lvl="1" eaLnBrk="1" hangingPunct="1">
              <a:buFont typeface="Arial" charset="0"/>
              <a:buChar char="‒"/>
            </a:pPr>
            <a:r>
              <a:rPr lang="en-US" dirty="0" smtClean="0"/>
              <a:t>All badges </a:t>
            </a:r>
          </a:p>
          <a:p>
            <a:pPr lvl="1" eaLnBrk="1" hangingPunct="1">
              <a:buFont typeface="Arial" charset="0"/>
              <a:buChar char="‒"/>
            </a:pPr>
            <a:r>
              <a:rPr lang="en-US" dirty="0" smtClean="0"/>
              <a:t>Drill documents</a:t>
            </a:r>
          </a:p>
          <a:p>
            <a:pPr lvl="1" eaLnBrk="1" hangingPunct="1">
              <a:buFont typeface="Arial" charset="0"/>
              <a:buChar char="‒"/>
            </a:pPr>
            <a:r>
              <a:rPr lang="en-US" dirty="0" smtClean="0"/>
              <a:t>Participant feedback form</a:t>
            </a:r>
          </a:p>
          <a:p>
            <a:endParaRPr lang="en-US" dirty="0" smtClean="0"/>
          </a:p>
        </p:txBody>
      </p:sp>
      <p:sp>
        <p:nvSpPr>
          <p:cNvPr id="24578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D372A8-01A2-4416-80DF-59BC3F50A5C9}" type="slidenum">
              <a:rPr lang="en-US" smtClean="0"/>
              <a:pPr/>
              <a:t>21</a:t>
            </a:fld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Final Drill Reminders</a:t>
            </a:r>
          </a:p>
        </p:txBody>
      </p:sp>
      <p:sp>
        <p:nvSpPr>
          <p:cNvPr id="21508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Know your role and do not overact </a:t>
            </a:r>
          </a:p>
          <a:p>
            <a:pPr eaLnBrk="1" hangingPunct="1"/>
            <a:r>
              <a:rPr lang="en-US" dirty="0" smtClean="0"/>
              <a:t>Do not prompt players</a:t>
            </a:r>
          </a:p>
          <a:p>
            <a:pPr eaLnBrk="1" hangingPunct="1"/>
            <a:r>
              <a:rPr lang="en-US" dirty="0" smtClean="0"/>
              <a:t>Contact controllers with any problems </a:t>
            </a:r>
          </a:p>
          <a:p>
            <a:pPr eaLnBrk="1" hangingPunct="1"/>
            <a:r>
              <a:rPr lang="en-US" dirty="0" smtClean="0"/>
              <a:t>SAFETY COMES FIRST. Use the phrase </a:t>
            </a:r>
            <a:r>
              <a:rPr lang="en-US" b="1" dirty="0" smtClean="0"/>
              <a:t>“This is a real emergency”</a:t>
            </a:r>
            <a:r>
              <a:rPr lang="en-US" dirty="0" smtClean="0"/>
              <a:t> in an actual emergency</a:t>
            </a:r>
          </a:p>
          <a:p>
            <a:r>
              <a:rPr lang="en-US" dirty="0" smtClean="0"/>
              <a:t>THANK YOU and HAVE FUN!</a:t>
            </a:r>
          </a:p>
        </p:txBody>
      </p:sp>
      <p:sp>
        <p:nvSpPr>
          <p:cNvPr id="21506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209C62-07CC-48D4-B1EA-BE6E002B5E95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Questions?</a:t>
            </a:r>
          </a:p>
        </p:txBody>
      </p:sp>
      <p:sp>
        <p:nvSpPr>
          <p:cNvPr id="22530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B8FF18-B28D-46DD-9599-478D23E8D046}" type="slidenum">
              <a:rPr lang="en-US" smtClean="0"/>
              <a:pPr/>
              <a:t>23</a:t>
            </a:fld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[CRC Drill Name]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Drill Actor Briefing</a:t>
            </a:r>
          </a:p>
          <a:p>
            <a:r>
              <a:rPr lang="en-US" dirty="0" smtClean="0"/>
              <a:t>[Date]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81000" y="1143000"/>
            <a:ext cx="8229600" cy="0"/>
          </a:xfrm>
          <a:prstGeom prst="line">
            <a:avLst/>
          </a:prstGeom>
          <a:ln w="12700">
            <a:solidFill>
              <a:srgbClr val="002F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[Name]</a:t>
            </a:r>
          </a:p>
          <a:p>
            <a:r>
              <a:rPr lang="en-US" dirty="0" smtClean="0"/>
              <a:t>[Title (e.g., Drill Director or Actor Controller)]</a:t>
            </a:r>
          </a:p>
          <a:p>
            <a:r>
              <a:rPr lang="en-US" dirty="0" smtClean="0"/>
              <a:t>[Organization]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Agenda</a:t>
            </a:r>
          </a:p>
        </p:txBody>
      </p:sp>
      <p:sp>
        <p:nvSpPr>
          <p:cNvPr id="6148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Welcome  </a:t>
            </a:r>
          </a:p>
          <a:p>
            <a:r>
              <a:rPr lang="en-US" dirty="0" smtClean="0"/>
              <a:t>Drill Overview</a:t>
            </a:r>
          </a:p>
          <a:p>
            <a:r>
              <a:rPr lang="en-US" dirty="0" smtClean="0"/>
              <a:t>What Will Happen?</a:t>
            </a:r>
          </a:p>
          <a:p>
            <a:r>
              <a:rPr lang="en-US" dirty="0" smtClean="0"/>
              <a:t>How to Play Your Role</a:t>
            </a:r>
          </a:p>
          <a:p>
            <a:r>
              <a:rPr lang="en-US" dirty="0" smtClean="0"/>
              <a:t>Administrative Details</a:t>
            </a:r>
          </a:p>
          <a:p>
            <a:r>
              <a:rPr lang="en-US" dirty="0" smtClean="0"/>
              <a:t>Final Reminders</a:t>
            </a:r>
          </a:p>
        </p:txBody>
      </p:sp>
      <p:sp>
        <p:nvSpPr>
          <p:cNvPr id="6146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1023DB-D54D-4436-8D02-FF10FB6AAE1D}" type="slidenum">
              <a:rPr lang="en-US" smtClean="0"/>
              <a:pPr/>
              <a:t>5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Thank You!</a:t>
            </a:r>
          </a:p>
        </p:txBody>
      </p:sp>
      <p:sp>
        <p:nvSpPr>
          <p:cNvPr id="6149" name="Content Placeholder 5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Thank you for your participation</a:t>
            </a:r>
          </a:p>
          <a:p>
            <a:pPr eaLnBrk="1" hangingPunct="1"/>
            <a:r>
              <a:rPr lang="en-US" dirty="0" smtClean="0"/>
              <a:t>You provide necessary realism for the responders</a:t>
            </a:r>
          </a:p>
          <a:p>
            <a:pPr eaLnBrk="1" hangingPunct="1"/>
            <a:r>
              <a:rPr lang="en-US" dirty="0" smtClean="0"/>
              <a:t>You also provide valuable feedback on your experience</a:t>
            </a:r>
          </a:p>
          <a:p>
            <a:pPr eaLnBrk="1" hangingPunct="1"/>
            <a:r>
              <a:rPr lang="en-US" dirty="0" smtClean="0"/>
              <a:t>Without your assistance, this drill would not be possible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146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F0F8C4-F17C-4EA3-A1B8-6749FA12F79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1524000" y="1828800"/>
            <a:ext cx="6705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92075" tIns="46038" rIns="92075" bIns="46038"/>
          <a:lstStyle/>
          <a:p>
            <a:pPr marL="457200" indent="-457200" eaLnBrk="0" hangingPunct="0">
              <a:lnSpc>
                <a:spcPct val="85000"/>
              </a:lnSpc>
              <a:buClr>
                <a:srgbClr val="FFF9FA"/>
              </a:buClr>
              <a:buSzPct val="75000"/>
              <a:buFont typeface="Wingdings" pitchFamily="2" charset="2"/>
              <a:buNone/>
              <a:defRPr/>
            </a:pPr>
            <a:endParaRPr lang="en-US" sz="32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Drill Overview</a:t>
            </a:r>
          </a:p>
        </p:txBody>
      </p:sp>
      <p:sp>
        <p:nvSpPr>
          <p:cNvPr id="7173" name="Content Placeholder 5"/>
          <p:cNvSpPr>
            <a:spLocks noGrp="1"/>
          </p:cNvSpPr>
          <p:nvPr>
            <p:ph idx="1"/>
          </p:nvPr>
        </p:nvSpPr>
        <p:spPr bwMode="auto">
          <a:xfrm>
            <a:off x="457200" y="1295400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dirty="0" smtClean="0"/>
              <a:t>A [length of play] drill focused on response to a radiological/nuclear incident</a:t>
            </a:r>
          </a:p>
          <a:p>
            <a:r>
              <a:rPr lang="en-US" dirty="0" smtClean="0"/>
              <a:t>You play the role of a member of the general public who has been advised to go to a Community Reception Center (CRC) for registration, radiation screening, possible decontamination, information, and other services </a:t>
            </a:r>
          </a:p>
          <a:p>
            <a:pPr eaLnBrk="1" hangingPunct="1"/>
            <a:r>
              <a:rPr lang="en-US" dirty="0" smtClean="0"/>
              <a:t>CRC staff will conduct operations as normally as possible, as called for in CRC plans, procedures, and protocols</a:t>
            </a:r>
          </a:p>
          <a:p>
            <a:pPr eaLnBrk="1" hangingPunct="1"/>
            <a:r>
              <a:rPr lang="en-US" dirty="0" smtClean="0"/>
              <a:t>No-fault learning environment for players to exercise plans, procedures, and protocols  for operating a CRC </a:t>
            </a:r>
          </a:p>
          <a:p>
            <a:pPr eaLnBrk="1" hangingPunct="1"/>
            <a:r>
              <a:rPr lang="en-US" dirty="0" smtClean="0"/>
              <a:t>Serves as a training tool and a way to identify strengths and areas for improvement</a:t>
            </a:r>
          </a:p>
          <a:p>
            <a:endParaRPr lang="en-US" dirty="0" smtClean="0"/>
          </a:p>
        </p:txBody>
      </p:sp>
      <p:sp>
        <p:nvSpPr>
          <p:cNvPr id="7170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296F83-C7A3-404F-AF56-A100A414F2F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7171" name="Line 4"/>
          <p:cNvSpPr>
            <a:spLocks noChangeShapeType="1"/>
          </p:cNvSpPr>
          <p:nvPr/>
        </p:nvSpPr>
        <p:spPr bwMode="auto">
          <a:xfrm>
            <a:off x="0" y="1146175"/>
            <a:ext cx="9144000" cy="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Drill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545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Players: Participating agency personnel with an active role in responding to the simulated emergency</a:t>
            </a:r>
          </a:p>
          <a:p>
            <a:r>
              <a:rPr lang="en-US" dirty="0" smtClean="0"/>
              <a:t>Actors: You! Volunteers who simulate specific roles during play</a:t>
            </a:r>
          </a:p>
          <a:p>
            <a:r>
              <a:rPr lang="en-US" dirty="0" smtClean="0"/>
              <a:t>Controllers: Manage drill play </a:t>
            </a:r>
          </a:p>
          <a:p>
            <a:pPr lvl="1"/>
            <a:r>
              <a:rPr lang="en-US" dirty="0" smtClean="0"/>
              <a:t>The Actor Controller will provide instructions to actors regarding your roles</a:t>
            </a:r>
          </a:p>
          <a:p>
            <a:r>
              <a:rPr lang="en-US" dirty="0" err="1" smtClean="0"/>
              <a:t>SimCell</a:t>
            </a:r>
            <a:r>
              <a:rPr lang="en-US" dirty="0" smtClean="0"/>
              <a:t>: Simulates interactions with nonparticipating organizations as well as other events or activities to drive play</a:t>
            </a:r>
          </a:p>
          <a:p>
            <a:r>
              <a:rPr lang="en-US" dirty="0" smtClean="0"/>
              <a:t>Evaluators: Observe, assess, and document player performance</a:t>
            </a:r>
          </a:p>
          <a:p>
            <a:r>
              <a:rPr lang="en-US" dirty="0" smtClean="0"/>
              <a:t>Observers, Media, and VIPs: May watch but not interact with participants</a:t>
            </a:r>
          </a:p>
          <a:p>
            <a:r>
              <a:rPr lang="en-US" dirty="0" smtClean="0"/>
              <a:t>Support  staff: Provide administrative and logistical support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39F8-DDFE-422F-BD4E-10076E724E3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Drill 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[list of participating organizations and their roles in the drill]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C39F8-DDFE-422F-BD4E-10076E724E3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34846B34AE7F479F149FA167C949BE" ma:contentTypeVersion="0" ma:contentTypeDescription="Create a new document." ma:contentTypeScope="" ma:versionID="bed22beb008dccb59db764c9d24dbdf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BC6F2F6-F35B-4A5E-81BE-700F54F73D38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12D8E63-8814-417E-8150-FC02BD954F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D43250B-86B1-490A-B01C-9F2154B2526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3109</TotalTime>
  <Words>1540</Words>
  <Application>Microsoft Office PowerPoint</Application>
  <PresentationFormat>On-screen Show (4:3)</PresentationFormat>
  <Paragraphs>180</Paragraphs>
  <Slides>23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Directions for This Template</vt:lpstr>
      <vt:lpstr>Safeguarding Exercise Information</vt:lpstr>
      <vt:lpstr>[CRC Drill Name]</vt:lpstr>
      <vt:lpstr>Welcome</vt:lpstr>
      <vt:lpstr>Agenda</vt:lpstr>
      <vt:lpstr>Thank You!</vt:lpstr>
      <vt:lpstr>Drill Overview</vt:lpstr>
      <vt:lpstr>Drill Roles</vt:lpstr>
      <vt:lpstr>Drill Participants</vt:lpstr>
      <vt:lpstr>Drill Scenario</vt:lpstr>
      <vt:lpstr>Drill Safety</vt:lpstr>
      <vt:lpstr>Drill Schedule</vt:lpstr>
      <vt:lpstr>Drill Area</vt:lpstr>
      <vt:lpstr>Security</vt:lpstr>
      <vt:lpstr>Security (cont.)</vt:lpstr>
      <vt:lpstr>What Will Happen?</vt:lpstr>
      <vt:lpstr>What Will Happen? (cont.)</vt:lpstr>
      <vt:lpstr>Actor Decontamination</vt:lpstr>
      <vt:lpstr>What Will Happen? (cont.)</vt:lpstr>
      <vt:lpstr>How to Play Your Role</vt:lpstr>
      <vt:lpstr>Administrative Details</vt:lpstr>
      <vt:lpstr>Final Drill Reminders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Actor Briefing Template</dc:title>
  <dc:creator>HSEEP Support Team</dc:creator>
  <cp:keywords>HSEEP, Template, Actor, Conduct</cp:keywords>
  <cp:lastModifiedBy>SC&amp;A</cp:lastModifiedBy>
  <cp:revision>127</cp:revision>
  <dcterms:created xsi:type="dcterms:W3CDTF">2006-03-08T14:18:27Z</dcterms:created>
  <dcterms:modified xsi:type="dcterms:W3CDTF">2015-07-07T17:28:50Z</dcterms:modified>
  <cp:category>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0x0101002134846B34AE7F479F149FA167C949BE</vt:lpwstr>
  </property>
</Properties>
</file>