
<file path=[Content_Types].xml><?xml version="1.0" encoding="utf-8"?>
<Types xmlns="http://schemas.openxmlformats.org/package/2006/content-types">
  <Override PartName="/customXml/itemProps3.xml" ContentType="application/vnd.openxmlformats-officedocument.customXmlProperties+xml"/>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notesSlides/notesSlide14.xml" ContentType="application/vnd.openxmlformats-officedocument.presentationml.notesSlide+xml"/>
  <Override PartName="/ppt/notesSlides/notesSlide23.xml" ContentType="application/vnd.openxmlformats-officedocument.presentationml.notesSlide+xml"/>
  <Override PartName="/docProps/custom.xml" ContentType="application/vnd.openxmlformats-officedocument.custom-properties+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customXml/itemProps2.xml" ContentType="application/vnd.openxmlformats-officedocument.customXml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Override PartName="/ppt/notesSlides/notesSlide17.xml" ContentType="application/vnd.openxmlformats-officedocument.presentationml.notesSlide+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6.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4"/>
  </p:sldMasterIdLst>
  <p:notesMasterIdLst>
    <p:notesMasterId r:id="rId42"/>
  </p:notesMasterIdLst>
  <p:sldIdLst>
    <p:sldId id="263" r:id="rId5"/>
    <p:sldId id="256" r:id="rId6"/>
    <p:sldId id="257" r:id="rId7"/>
    <p:sldId id="258" r:id="rId8"/>
    <p:sldId id="259" r:id="rId9"/>
    <p:sldId id="288" r:id="rId10"/>
    <p:sldId id="301" r:id="rId11"/>
    <p:sldId id="262" r:id="rId12"/>
    <p:sldId id="261" r:id="rId13"/>
    <p:sldId id="264" r:id="rId14"/>
    <p:sldId id="265" r:id="rId15"/>
    <p:sldId id="287" r:id="rId16"/>
    <p:sldId id="292" r:id="rId17"/>
    <p:sldId id="289" r:id="rId18"/>
    <p:sldId id="290" r:id="rId19"/>
    <p:sldId id="274" r:id="rId20"/>
    <p:sldId id="291" r:id="rId21"/>
    <p:sldId id="283" r:id="rId22"/>
    <p:sldId id="285" r:id="rId23"/>
    <p:sldId id="293" r:id="rId24"/>
    <p:sldId id="302" r:id="rId25"/>
    <p:sldId id="295" r:id="rId26"/>
    <p:sldId id="294" r:id="rId27"/>
    <p:sldId id="272" r:id="rId28"/>
    <p:sldId id="273" r:id="rId29"/>
    <p:sldId id="286" r:id="rId30"/>
    <p:sldId id="296" r:id="rId31"/>
    <p:sldId id="277" r:id="rId32"/>
    <p:sldId id="297" r:id="rId33"/>
    <p:sldId id="276" r:id="rId34"/>
    <p:sldId id="298" r:id="rId35"/>
    <p:sldId id="299" r:id="rId36"/>
    <p:sldId id="278" r:id="rId37"/>
    <p:sldId id="281" r:id="rId38"/>
    <p:sldId id="279" r:id="rId39"/>
    <p:sldId id="300" r:id="rId40"/>
    <p:sldId id="280" r:id="rId4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clrMru>
    <a:srgbClr val="898989"/>
    <a:srgbClr val="333333"/>
    <a:srgbClr val="002F80"/>
    <a:srgbClr val="000063"/>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9542" autoAdjust="0"/>
  </p:normalViewPr>
  <p:slideViewPr>
    <p:cSldViewPr>
      <p:cViewPr varScale="1">
        <p:scale>
          <a:sx n="65" d="100"/>
          <a:sy n="65" d="100"/>
        </p:scale>
        <p:origin x="-2040" y="-114"/>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notesMaster" Target="notesMasters/notes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slide" Target="slides/slide37.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28C2E23-DF45-4352-BA04-AC340C3EBFB0}" type="datetimeFigureOut">
              <a:rPr lang="en-US" smtClean="0"/>
              <a:pPr/>
              <a:t>7/7/2015</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FC84FED-3F94-4C44-A9A4-BE018A5079C7}" type="slidenum">
              <a:rPr lang="en-US" smtClean="0"/>
              <a:pPr/>
              <a:t>‹#›</a:t>
            </a:fld>
            <a:endParaRPr lang="en-US" dirty="0"/>
          </a:p>
        </p:txBody>
      </p:sp>
    </p:spTree>
    <p:extLst>
      <p:ext uri="{BB962C8B-B14F-4D97-AF65-F5344CB8AC3E}">
        <p14:creationId xmlns="" xmlns:p14="http://schemas.microsoft.com/office/powerpoint/2010/main" val="310941955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Organizations can modify and augment this presentation as needed.</a:t>
            </a:r>
            <a:endParaRPr lang="en-US" dirty="0"/>
          </a:p>
        </p:txBody>
      </p:sp>
      <p:sp>
        <p:nvSpPr>
          <p:cNvPr id="4" name="Slide Number Placeholder 3"/>
          <p:cNvSpPr>
            <a:spLocks noGrp="1"/>
          </p:cNvSpPr>
          <p:nvPr>
            <p:ph type="sldNum" sz="quarter" idx="10"/>
          </p:nvPr>
        </p:nvSpPr>
        <p:spPr/>
        <p:txBody>
          <a:bodyPr/>
          <a:lstStyle/>
          <a:p>
            <a:fld id="{5FC84FED-3F94-4C44-A9A4-BE018A5079C7}" type="slidenum">
              <a:rPr lang="en-US" smtClean="0"/>
              <a:pPr/>
              <a:t>1</a:t>
            </a:fld>
            <a:endParaRPr lang="en-US" dirty="0"/>
          </a:p>
        </p:txBody>
      </p:sp>
    </p:spTree>
    <p:extLst>
      <p:ext uri="{BB962C8B-B14F-4D97-AF65-F5344CB8AC3E}">
        <p14:creationId xmlns="" xmlns:p14="http://schemas.microsoft.com/office/powerpoint/2010/main" val="32395563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Review the MSEL template provided in the Toolkit. </a:t>
            </a:r>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For the CRC drill, the MSEL itself is brief in terms of events in the scenario. Instead, play will mainly be driven by the Actors who will play the role of members of the general public who are coming through the CRC. However, the Drill Planning Team may wish to add events to the list to drive play in other ways to test</a:t>
            </a:r>
            <a:r>
              <a:rPr lang="en-US" baseline="0" dirty="0" smtClean="0"/>
              <a:t> additional objectives. The first part of the MSEL includes a schedule of briefings etc. for participants, which will be covered later in the meeting. </a:t>
            </a:r>
            <a:endParaRPr lang="en-US" dirty="0" smtClean="0"/>
          </a:p>
          <a:p>
            <a:endParaRPr lang="en-US" dirty="0"/>
          </a:p>
        </p:txBody>
      </p:sp>
      <p:sp>
        <p:nvSpPr>
          <p:cNvPr id="4" name="Slide Number Placeholder 3"/>
          <p:cNvSpPr>
            <a:spLocks noGrp="1"/>
          </p:cNvSpPr>
          <p:nvPr>
            <p:ph type="sldNum" sz="quarter" idx="10"/>
          </p:nvPr>
        </p:nvSpPr>
        <p:spPr/>
        <p:txBody>
          <a:bodyPr/>
          <a:lstStyle/>
          <a:p>
            <a:fld id="{5FC84FED-3F94-4C44-A9A4-BE018A5079C7}" type="slidenum">
              <a:rPr lang="en-US" smtClean="0"/>
              <a:pPr/>
              <a:t>19</a:t>
            </a:fld>
            <a:endParaRPr lang="en-US"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Review the </a:t>
            </a:r>
            <a:r>
              <a:rPr lang="en-US" dirty="0" err="1" smtClean="0"/>
              <a:t>Symptomology</a:t>
            </a:r>
            <a:r>
              <a:rPr lang="en-US" dirty="0" smtClean="0"/>
              <a:t> Cards (Contamination and Actor) and the instructions for their use provided in the Toolkit. </a:t>
            </a:r>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Based on the plans, policies, and procedures to be tested and the actions within them that drill participants will need to demonstrate and the size of the drill (e.g., number of participants, CRC</a:t>
            </a:r>
            <a:r>
              <a:rPr lang="en-US" baseline="0" dirty="0" smtClean="0"/>
              <a:t> throughput to be simulated)</a:t>
            </a:r>
            <a:r>
              <a:rPr lang="en-US" dirty="0" smtClean="0"/>
              <a:t>, the Drill Planning Team</a:t>
            </a:r>
            <a:r>
              <a:rPr lang="en-US" baseline="0" dirty="0" smtClean="0"/>
              <a:t> should select the </a:t>
            </a:r>
            <a:r>
              <a:rPr lang="en-US" baseline="0" dirty="0" err="1" smtClean="0"/>
              <a:t>Symptomology</a:t>
            </a:r>
            <a:r>
              <a:rPr lang="en-US" baseline="0" dirty="0" smtClean="0"/>
              <a:t> Cards to be used during the drill. Identify whether additional Cards other injects need to be developed to drive the necessary actions. </a:t>
            </a:r>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smtClean="0"/>
          </a:p>
        </p:txBody>
      </p:sp>
      <p:sp>
        <p:nvSpPr>
          <p:cNvPr id="4" name="Slide Number Placeholder 3"/>
          <p:cNvSpPr>
            <a:spLocks noGrp="1"/>
          </p:cNvSpPr>
          <p:nvPr>
            <p:ph type="sldNum" sz="quarter" idx="10"/>
          </p:nvPr>
        </p:nvSpPr>
        <p:spPr/>
        <p:txBody>
          <a:bodyPr/>
          <a:lstStyle/>
          <a:p>
            <a:fld id="{5FC84FED-3F94-4C44-A9A4-BE018A5079C7}" type="slidenum">
              <a:rPr lang="en-US" smtClean="0"/>
              <a:pPr/>
              <a:t>20</a:t>
            </a:fld>
            <a:endParaRPr lang="en-US"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Continue the discussion of simulation needs from the Initial Planning Meeting and develop any props or documents needed to perform any planned simulation.</a:t>
            </a:r>
            <a:endParaRPr lang="en-US" dirty="0"/>
          </a:p>
        </p:txBody>
      </p:sp>
      <p:sp>
        <p:nvSpPr>
          <p:cNvPr id="4" name="Slide Number Placeholder 3"/>
          <p:cNvSpPr>
            <a:spLocks noGrp="1"/>
          </p:cNvSpPr>
          <p:nvPr>
            <p:ph type="sldNum" sz="quarter" idx="10"/>
          </p:nvPr>
        </p:nvSpPr>
        <p:spPr/>
        <p:txBody>
          <a:bodyPr/>
          <a:lstStyle/>
          <a:p>
            <a:fld id="{5FC84FED-3F94-4C44-A9A4-BE018A5079C7}" type="slidenum">
              <a:rPr lang="en-US" smtClean="0"/>
              <a:pPr/>
              <a:t>22</a:t>
            </a:fld>
            <a:endParaRPr lang="en-US"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Review the Exercise Evaluation Guides (EEGs) provided in the Toolkit. Update them as needed to help Evaluators</a:t>
            </a:r>
            <a:r>
              <a:rPr lang="en-US" baseline="0" dirty="0" smtClean="0"/>
              <a:t> document the actions to be driven by the MSEL and </a:t>
            </a:r>
            <a:r>
              <a:rPr lang="en-US" baseline="0" dirty="0" err="1" smtClean="0"/>
              <a:t>Symptomology</a:t>
            </a:r>
            <a:r>
              <a:rPr lang="en-US" baseline="0" dirty="0" smtClean="0"/>
              <a:t> Cards and any other injects developed. </a:t>
            </a:r>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smtClean="0"/>
          </a:p>
        </p:txBody>
      </p:sp>
      <p:sp>
        <p:nvSpPr>
          <p:cNvPr id="4" name="Slide Number Placeholder 3"/>
          <p:cNvSpPr>
            <a:spLocks noGrp="1"/>
          </p:cNvSpPr>
          <p:nvPr>
            <p:ph type="sldNum" sz="quarter" idx="10"/>
          </p:nvPr>
        </p:nvSpPr>
        <p:spPr/>
        <p:txBody>
          <a:bodyPr/>
          <a:lstStyle/>
          <a:p>
            <a:fld id="{5FC84FED-3F94-4C44-A9A4-BE018A5079C7}" type="slidenum">
              <a:rPr lang="en-US" smtClean="0"/>
              <a:pPr/>
              <a:t>23</a:t>
            </a:fld>
            <a:endParaRPr lang="en-US"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Continue to update the drill documentation templates provided in the Toolkit. The</a:t>
            </a:r>
            <a:r>
              <a:rPr lang="en-US" baseline="0" dirty="0" smtClean="0"/>
              <a:t> Drill Planning Team should identify needed updates to the materials to reflect decisions made about the design of the drill.</a:t>
            </a:r>
            <a:endParaRPr lang="en-US" dirty="0"/>
          </a:p>
        </p:txBody>
      </p:sp>
      <p:sp>
        <p:nvSpPr>
          <p:cNvPr id="4" name="Slide Number Placeholder 3"/>
          <p:cNvSpPr>
            <a:spLocks noGrp="1"/>
          </p:cNvSpPr>
          <p:nvPr>
            <p:ph type="sldNum" sz="quarter" idx="10"/>
          </p:nvPr>
        </p:nvSpPr>
        <p:spPr/>
        <p:txBody>
          <a:bodyPr/>
          <a:lstStyle/>
          <a:p>
            <a:fld id="{5FC84FED-3F94-4C44-A9A4-BE018A5079C7}" type="slidenum">
              <a:rPr lang="en-US" smtClean="0"/>
              <a:pPr/>
              <a:t>24</a:t>
            </a:fld>
            <a:endParaRPr lang="en-US" dirty="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R</a:t>
            </a:r>
            <a:r>
              <a:rPr lang="en-US" baseline="0" dirty="0" smtClean="0"/>
              <a:t>eview the drill schedule provided in the MSEL template in the Toolkit. The Drill Planning Team should revise the schedule as needed to account for exercise preparation, conduct, and wrap-up activities</a:t>
            </a:r>
            <a:endParaRPr lang="en-US" dirty="0"/>
          </a:p>
        </p:txBody>
      </p:sp>
      <p:sp>
        <p:nvSpPr>
          <p:cNvPr id="4" name="Slide Number Placeholder 3"/>
          <p:cNvSpPr>
            <a:spLocks noGrp="1"/>
          </p:cNvSpPr>
          <p:nvPr>
            <p:ph type="sldNum" sz="quarter" idx="10"/>
          </p:nvPr>
        </p:nvSpPr>
        <p:spPr/>
        <p:txBody>
          <a:bodyPr/>
          <a:lstStyle/>
          <a:p>
            <a:fld id="{5FC84FED-3F94-4C44-A9A4-BE018A5079C7}" type="slidenum">
              <a:rPr lang="en-US" smtClean="0"/>
              <a:pPr/>
              <a:t>26</a:t>
            </a:fld>
            <a:endParaRPr lang="en-US" dirty="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5FC84FED-3F94-4C44-A9A4-BE018A5079C7}" type="slidenum">
              <a:rPr lang="en-US" smtClean="0"/>
              <a:pPr/>
              <a:t>27</a:t>
            </a:fld>
            <a:endParaRPr lang="en-US" dirty="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 Drill</a:t>
            </a:r>
            <a:r>
              <a:rPr lang="en-US" baseline="0" dirty="0" smtClean="0"/>
              <a:t> Planning Team should c</a:t>
            </a:r>
            <a:r>
              <a:rPr lang="en-US" dirty="0" smtClean="0"/>
              <a:t>onfirm</a:t>
            </a:r>
            <a:r>
              <a:rPr lang="en-US" baseline="0" dirty="0" smtClean="0"/>
              <a:t> the location of the drill and determine the layout of the drill venue. In addition to the space for the CRC, they should determine where registration will take place and where briefing areas, waiting areas, and refreshments will be located. Identify any special requirements for audio/visual equipment, needed </a:t>
            </a:r>
            <a:r>
              <a:rPr lang="en-US" baseline="0" dirty="0" err="1" smtClean="0"/>
              <a:t>badging</a:t>
            </a:r>
            <a:r>
              <a:rPr lang="en-US" baseline="0" dirty="0" smtClean="0"/>
              <a:t> or identification to get through site security, parking and transportation arrangements, etc.</a:t>
            </a:r>
          </a:p>
          <a:p>
            <a:endParaRPr lang="en-US" baseline="0"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latin typeface="+mn-lt"/>
                <a:ea typeface="+mn-ea"/>
                <a:cs typeface="+mn-cs"/>
              </a:rPr>
              <a:t>A Drill Planning Team member should be designated to handle interaction with the drill site to ensure that everything is in place before the drill and obtain details on security, etc.</a:t>
            </a:r>
          </a:p>
          <a:p>
            <a:r>
              <a:rPr lang="en-US" baseline="0" dirty="0" smtClean="0"/>
              <a:t> </a:t>
            </a:r>
            <a:endParaRPr lang="en-US" dirty="0"/>
          </a:p>
        </p:txBody>
      </p:sp>
      <p:sp>
        <p:nvSpPr>
          <p:cNvPr id="4" name="Slide Number Placeholder 3"/>
          <p:cNvSpPr>
            <a:spLocks noGrp="1"/>
          </p:cNvSpPr>
          <p:nvPr>
            <p:ph type="sldNum" sz="quarter" idx="10"/>
          </p:nvPr>
        </p:nvSpPr>
        <p:spPr/>
        <p:txBody>
          <a:bodyPr/>
          <a:lstStyle/>
          <a:p>
            <a:fld id="{5FC84FED-3F94-4C44-A9A4-BE018A5079C7}" type="slidenum">
              <a:rPr lang="en-US" smtClean="0"/>
              <a:pPr/>
              <a:t>28</a:t>
            </a:fld>
            <a:endParaRPr lang="en-US" dirty="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 Drill Planning Team should determine</a:t>
            </a:r>
            <a:r>
              <a:rPr lang="en-US" baseline="0" dirty="0" smtClean="0"/>
              <a:t> whether there is a need for a special communication system for the drill, either between Controllers and Evaluators, or between the </a:t>
            </a:r>
            <a:r>
              <a:rPr lang="en-US" baseline="0" dirty="0" err="1" smtClean="0"/>
              <a:t>SimCell</a:t>
            </a:r>
            <a:r>
              <a:rPr lang="en-US" baseline="0" dirty="0" smtClean="0"/>
              <a:t> (if any) and the Players, both incoming and outbound interactions.   </a:t>
            </a:r>
          </a:p>
          <a:p>
            <a:endParaRPr lang="en-US" baseline="0" dirty="0" smtClean="0"/>
          </a:p>
          <a:p>
            <a:r>
              <a:rPr lang="en-US" baseline="0" dirty="0" smtClean="0"/>
              <a:t>The Drill Planning Team should review the Supply List provided in the Toolkit and determine what items are needed for the drill. Identify who will ensure items are procured and in place for the drill.</a:t>
            </a:r>
            <a:endParaRPr lang="en-US" dirty="0"/>
          </a:p>
        </p:txBody>
      </p:sp>
      <p:sp>
        <p:nvSpPr>
          <p:cNvPr id="4" name="Slide Number Placeholder 3"/>
          <p:cNvSpPr>
            <a:spLocks noGrp="1"/>
          </p:cNvSpPr>
          <p:nvPr>
            <p:ph type="sldNum" sz="quarter" idx="10"/>
          </p:nvPr>
        </p:nvSpPr>
        <p:spPr/>
        <p:txBody>
          <a:bodyPr/>
          <a:lstStyle/>
          <a:p>
            <a:fld id="{5FC84FED-3F94-4C44-A9A4-BE018A5079C7}" type="slidenum">
              <a:rPr lang="en-US" smtClean="0"/>
              <a:pPr/>
              <a:t>29</a:t>
            </a:fld>
            <a:endParaRPr lang="en-US" dirty="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 Drill Planning Team</a:t>
            </a:r>
            <a:r>
              <a:rPr lang="en-US" baseline="0" dirty="0" smtClean="0"/>
              <a:t> should review the staffing requirements for the drill, including Controllers and Evaluators (including leads), </a:t>
            </a:r>
            <a:r>
              <a:rPr lang="en-US" baseline="0" dirty="0" err="1" smtClean="0"/>
              <a:t>SimCell</a:t>
            </a:r>
            <a:r>
              <a:rPr lang="en-US" baseline="0" dirty="0" smtClean="0"/>
              <a:t> Controllers, and other drill staff. Review the status of Player and Actor identification and pre-registration, if applicable. </a:t>
            </a:r>
          </a:p>
          <a:p>
            <a:endParaRPr lang="en-US" baseline="0" dirty="0" smtClean="0"/>
          </a:p>
          <a:p>
            <a:r>
              <a:rPr lang="en-US" dirty="0" smtClean="0"/>
              <a:t>Determine which groups need to participate in the Hot Wash (all Evaluators, Controllers, and Players should be there). Determine whether smaller Hot Washes will take place at individual CRC stations before the full Hot Wash. Make</a:t>
            </a:r>
            <a:r>
              <a:rPr lang="en-US" baseline="0" dirty="0" smtClean="0"/>
              <a:t> sure there is space for the Hot Wash at the drill facility and identify A/V, flip chart, and other supply  needs.</a:t>
            </a:r>
            <a:r>
              <a:rPr lang="en-US" dirty="0" smtClean="0"/>
              <a:t> </a:t>
            </a:r>
          </a:p>
          <a:p>
            <a:endParaRPr lang="en-US" dirty="0"/>
          </a:p>
        </p:txBody>
      </p:sp>
      <p:sp>
        <p:nvSpPr>
          <p:cNvPr id="4" name="Slide Number Placeholder 3"/>
          <p:cNvSpPr>
            <a:spLocks noGrp="1"/>
          </p:cNvSpPr>
          <p:nvPr>
            <p:ph type="sldNum" sz="quarter" idx="10"/>
          </p:nvPr>
        </p:nvSpPr>
        <p:spPr/>
        <p:txBody>
          <a:bodyPr/>
          <a:lstStyle/>
          <a:p>
            <a:fld id="{5FC84FED-3F94-4C44-A9A4-BE018A5079C7}" type="slidenum">
              <a:rPr lang="en-US" smtClean="0"/>
              <a:pPr/>
              <a:t>30</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Populate</a:t>
            </a:r>
            <a:r>
              <a:rPr lang="en-US" baseline="0" dirty="0" smtClean="0"/>
              <a:t> this slide with any decisions made at the Initial Planning Meeting, as well as any progress made between that meeting and the Midterm Planning Meeting.</a:t>
            </a:r>
            <a:endParaRPr lang="en-US" dirty="0"/>
          </a:p>
        </p:txBody>
      </p:sp>
      <p:sp>
        <p:nvSpPr>
          <p:cNvPr id="4" name="Slide Number Placeholder 3"/>
          <p:cNvSpPr>
            <a:spLocks noGrp="1"/>
          </p:cNvSpPr>
          <p:nvPr>
            <p:ph type="sldNum" sz="quarter" idx="10"/>
          </p:nvPr>
        </p:nvSpPr>
        <p:spPr/>
        <p:txBody>
          <a:bodyPr/>
          <a:lstStyle/>
          <a:p>
            <a:fld id="{5FC84FED-3F94-4C44-A9A4-BE018A5079C7}" type="slidenum">
              <a:rPr lang="en-US" smtClean="0"/>
              <a:pPr/>
              <a:t>10</a:t>
            </a:fld>
            <a:endParaRPr lang="en-US" dirty="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 Drill Planning Team</a:t>
            </a:r>
            <a:r>
              <a:rPr lang="en-US" baseline="0" dirty="0" smtClean="0"/>
              <a:t> should determine whether there are observers, media, VIPs, etc., who need to be invited or wish to attend. Determine who will contact them, whether special logistical arrangements will be needed, and how they will be escorted. Designate an area at the drill facility for them. </a:t>
            </a:r>
          </a:p>
          <a:p>
            <a:endParaRPr lang="en-US"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smtClean="0"/>
              <a:t>It is recommended that the Drill Planning Team establish a policy that observers, VIPs, and members of the media will stay in a designated area so as not to impede or interfere with drill play. Any changes or exceptions to this protocol (e.g., to enable press photographers or VIPs to observe drill play close up) requires the express permission of the drill coordinators. </a:t>
            </a:r>
            <a:endParaRPr lang="en-US" dirty="0" smtClean="0"/>
          </a:p>
          <a:p>
            <a:endParaRPr lang="en-US" dirty="0"/>
          </a:p>
        </p:txBody>
      </p:sp>
      <p:sp>
        <p:nvSpPr>
          <p:cNvPr id="4" name="Slide Number Placeholder 3"/>
          <p:cNvSpPr>
            <a:spLocks noGrp="1"/>
          </p:cNvSpPr>
          <p:nvPr>
            <p:ph type="sldNum" sz="quarter" idx="10"/>
          </p:nvPr>
        </p:nvSpPr>
        <p:spPr/>
        <p:txBody>
          <a:bodyPr/>
          <a:lstStyle/>
          <a:p>
            <a:fld id="{5FC84FED-3F94-4C44-A9A4-BE018A5079C7}" type="slidenum">
              <a:rPr lang="en-US" smtClean="0"/>
              <a:pPr/>
              <a:t>31</a:t>
            </a:fld>
            <a:endParaRPr lang="en-US" dirty="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Continue to update the drill documentation templates provided in the Toolkit. The</a:t>
            </a:r>
            <a:r>
              <a:rPr lang="en-US" baseline="0" dirty="0" smtClean="0"/>
              <a:t> Drill Planning Team should identify needed updates to the materials to reflect decisions made about the implementation of the drill. This includes reviewing and finalizing the Sample Policies from the Toolkit that will go in the </a:t>
            </a:r>
            <a:r>
              <a:rPr lang="en-US" baseline="0" dirty="0" err="1" smtClean="0"/>
              <a:t>ExPlan</a:t>
            </a:r>
            <a:r>
              <a:rPr lang="en-US" baseline="0" dirty="0" smtClean="0"/>
              <a:t>, Controller/Evaluator Handbook, and Player Handbook. Draft a press release/media strategy if needed.</a:t>
            </a:r>
            <a:endParaRPr lang="en-US" dirty="0"/>
          </a:p>
        </p:txBody>
      </p:sp>
      <p:sp>
        <p:nvSpPr>
          <p:cNvPr id="4" name="Slide Number Placeholder 3"/>
          <p:cNvSpPr>
            <a:spLocks noGrp="1"/>
          </p:cNvSpPr>
          <p:nvPr>
            <p:ph type="sldNum" sz="quarter" idx="10"/>
          </p:nvPr>
        </p:nvSpPr>
        <p:spPr/>
        <p:txBody>
          <a:bodyPr/>
          <a:lstStyle/>
          <a:p>
            <a:fld id="{5FC84FED-3F94-4C44-A9A4-BE018A5079C7}" type="slidenum">
              <a:rPr lang="en-US" smtClean="0"/>
              <a:pPr/>
              <a:t>32</a:t>
            </a:fld>
            <a:endParaRPr lang="en-US" dirty="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latin typeface="+mn-lt"/>
                <a:ea typeface="+mn-ea"/>
                <a:cs typeface="+mn-cs"/>
              </a:rPr>
              <a:t>The Drill Planning Team should update the planning schedule</a:t>
            </a:r>
            <a:r>
              <a:rPr lang="en-US" sz="1200" kern="1200" baseline="0" dirty="0" smtClean="0">
                <a:solidFill>
                  <a:schemeClr val="tx1"/>
                </a:solidFill>
                <a:latin typeface="+mn-lt"/>
                <a:ea typeface="+mn-ea"/>
                <a:cs typeface="+mn-cs"/>
              </a:rPr>
              <a:t> as needed.</a:t>
            </a:r>
            <a:endParaRPr lang="en-US" dirty="0" smtClean="0"/>
          </a:p>
          <a:p>
            <a:endParaRPr lang="en-US" dirty="0"/>
          </a:p>
        </p:txBody>
      </p:sp>
      <p:sp>
        <p:nvSpPr>
          <p:cNvPr id="4" name="Slide Number Placeholder 3"/>
          <p:cNvSpPr>
            <a:spLocks noGrp="1"/>
          </p:cNvSpPr>
          <p:nvPr>
            <p:ph type="sldNum" sz="quarter" idx="10"/>
          </p:nvPr>
        </p:nvSpPr>
        <p:spPr/>
        <p:txBody>
          <a:bodyPr/>
          <a:lstStyle/>
          <a:p>
            <a:fld id="{5FC84FED-3F94-4C44-A9A4-BE018A5079C7}" type="slidenum">
              <a:rPr lang="en-US" smtClean="0"/>
              <a:pPr/>
              <a:t>33</a:t>
            </a:fld>
            <a:endParaRPr lang="en-US" dirty="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 Drill Planning Team should discuss any other issues related to the drill that have come up. </a:t>
            </a:r>
            <a:endParaRPr lang="en-US" dirty="0"/>
          </a:p>
        </p:txBody>
      </p:sp>
      <p:sp>
        <p:nvSpPr>
          <p:cNvPr id="4" name="Slide Number Placeholder 3"/>
          <p:cNvSpPr>
            <a:spLocks noGrp="1"/>
          </p:cNvSpPr>
          <p:nvPr>
            <p:ph type="sldNum" sz="quarter" idx="10"/>
          </p:nvPr>
        </p:nvSpPr>
        <p:spPr/>
        <p:txBody>
          <a:bodyPr/>
          <a:lstStyle/>
          <a:p>
            <a:fld id="{5FC84FED-3F94-4C44-A9A4-BE018A5079C7}" type="slidenum">
              <a:rPr lang="en-US" smtClean="0"/>
              <a:pPr/>
              <a:t>34</a:t>
            </a:fld>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 Drill Planning Team should review </a:t>
            </a:r>
            <a:r>
              <a:rPr lang="en-US" b="0" dirty="0" smtClean="0"/>
              <a:t>the plans, policies, and procedures</a:t>
            </a:r>
            <a:r>
              <a:rPr lang="en-US" b="0" baseline="0" dirty="0" smtClean="0"/>
              <a:t> </a:t>
            </a:r>
            <a:r>
              <a:rPr lang="en-US" baseline="0" dirty="0" smtClean="0"/>
              <a:t>to be tested during the drill, which were identified at the Initial Planning Meeting. Confirm whether each document has been made available to the planning team.</a:t>
            </a:r>
            <a:endParaRPr lang="en-US" dirty="0"/>
          </a:p>
        </p:txBody>
      </p:sp>
      <p:sp>
        <p:nvSpPr>
          <p:cNvPr id="4" name="Slide Number Placeholder 3"/>
          <p:cNvSpPr>
            <a:spLocks noGrp="1"/>
          </p:cNvSpPr>
          <p:nvPr>
            <p:ph type="sldNum" sz="quarter" idx="10"/>
          </p:nvPr>
        </p:nvSpPr>
        <p:spPr/>
        <p:txBody>
          <a:bodyPr/>
          <a:lstStyle/>
          <a:p>
            <a:fld id="{5FC84FED-3F94-4C44-A9A4-BE018A5079C7}" type="slidenum">
              <a:rPr lang="en-US" smtClean="0"/>
              <a:pPr/>
              <a:t>12</a:t>
            </a:fld>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 Drill</a:t>
            </a:r>
            <a:r>
              <a:rPr lang="en-US" baseline="0" dirty="0" smtClean="0"/>
              <a:t> P</a:t>
            </a:r>
            <a:r>
              <a:rPr lang="en-US" dirty="0" smtClean="0"/>
              <a:t>lanning Team should confirm all </a:t>
            </a:r>
            <a:r>
              <a:rPr lang="en-US" baseline="0" dirty="0" smtClean="0"/>
              <a:t>participating organizations, as well as the extent of play for each organization, the roles participants will fill, and the number of players from each organization.</a:t>
            </a:r>
            <a:endParaRPr lang="en-US" dirty="0"/>
          </a:p>
        </p:txBody>
      </p:sp>
      <p:sp>
        <p:nvSpPr>
          <p:cNvPr id="4" name="Slide Number Placeholder 3"/>
          <p:cNvSpPr>
            <a:spLocks noGrp="1"/>
          </p:cNvSpPr>
          <p:nvPr>
            <p:ph type="sldNum" sz="quarter" idx="10"/>
          </p:nvPr>
        </p:nvSpPr>
        <p:spPr/>
        <p:txBody>
          <a:bodyPr/>
          <a:lstStyle/>
          <a:p>
            <a:fld id="{5FC84FED-3F94-4C44-A9A4-BE018A5079C7}" type="slidenum">
              <a:rPr lang="en-US" smtClean="0"/>
              <a:pPr/>
              <a:t>13</a:t>
            </a:fld>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0" dirty="0" smtClean="0"/>
              <a:t>Review the final objectives</a:t>
            </a:r>
            <a:r>
              <a:rPr lang="en-US" b="0" baseline="0" dirty="0" smtClean="0"/>
              <a:t> from the Initial Planning Meeting. </a:t>
            </a:r>
            <a:endParaRPr lang="en-US" dirty="0"/>
          </a:p>
        </p:txBody>
      </p:sp>
      <p:sp>
        <p:nvSpPr>
          <p:cNvPr id="4" name="Slide Number Placeholder 3"/>
          <p:cNvSpPr>
            <a:spLocks noGrp="1"/>
          </p:cNvSpPr>
          <p:nvPr>
            <p:ph type="sldNum" sz="quarter" idx="10"/>
          </p:nvPr>
        </p:nvSpPr>
        <p:spPr/>
        <p:txBody>
          <a:bodyPr/>
          <a:lstStyle/>
          <a:p>
            <a:fld id="{5FC84FED-3F94-4C44-A9A4-BE018A5079C7}" type="slidenum">
              <a:rPr lang="en-US" smtClean="0"/>
              <a:pPr/>
              <a:t>14</a:t>
            </a:fld>
            <a:endParaRPr 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5FC84FED-3F94-4C44-A9A4-BE018A5079C7}" type="slidenum">
              <a:rPr lang="en-US" smtClean="0"/>
              <a:pPr/>
              <a:t>15</a:t>
            </a:fld>
            <a:endParaRPr 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The Drill Planning Team should continue the discussion from</a:t>
            </a:r>
            <a:r>
              <a:rPr lang="en-US" baseline="0" dirty="0" smtClean="0"/>
              <a:t> the Initial Planning Meeting about</a:t>
            </a:r>
            <a:r>
              <a:rPr lang="en-US" dirty="0" smtClean="0"/>
              <a:t> any local issues, concerns, or sensitivities</a:t>
            </a:r>
            <a:r>
              <a:rPr lang="en-US" baseline="0" dirty="0" smtClean="0"/>
              <a:t> that should be considered, either in terms of drill planning and execution or in terms of the types of situations to expect at the CRC.</a:t>
            </a:r>
            <a:endParaRPr lang="en-US" dirty="0" smtClean="0"/>
          </a:p>
          <a:p>
            <a:r>
              <a:rPr lang="en-US" baseline="0" dirty="0" smtClean="0"/>
              <a:t>If any issues were identified at the Initial Planning Meeting, the Drill Planning Team should provide an update on if/how those issues were resolved.</a:t>
            </a:r>
            <a:endParaRPr lang="en-US" dirty="0"/>
          </a:p>
        </p:txBody>
      </p:sp>
      <p:sp>
        <p:nvSpPr>
          <p:cNvPr id="4" name="Slide Number Placeholder 3"/>
          <p:cNvSpPr>
            <a:spLocks noGrp="1"/>
          </p:cNvSpPr>
          <p:nvPr>
            <p:ph type="sldNum" sz="quarter" idx="10"/>
          </p:nvPr>
        </p:nvSpPr>
        <p:spPr/>
        <p:txBody>
          <a:bodyPr/>
          <a:lstStyle/>
          <a:p>
            <a:fld id="{5FC84FED-3F94-4C44-A9A4-BE018A5079C7}" type="slidenum">
              <a:rPr lang="en-US" smtClean="0"/>
              <a:pPr/>
              <a:t>16</a:t>
            </a:fld>
            <a:endParaRPr 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Review the</a:t>
            </a:r>
            <a:r>
              <a:rPr lang="en-US" baseline="0" dirty="0" smtClean="0"/>
              <a:t> final Scenario from the Initial Planning Meeting.</a:t>
            </a:r>
          </a:p>
          <a:p>
            <a:endParaRPr lang="en-US" baseline="0" dirty="0" smtClean="0"/>
          </a:p>
          <a:p>
            <a:r>
              <a:rPr lang="en-US" dirty="0" smtClean="0"/>
              <a:t>Review the drill Scenario provided</a:t>
            </a:r>
            <a:r>
              <a:rPr lang="en-US" baseline="0" dirty="0" smtClean="0"/>
              <a:t> in the Toolkit and identify whether adjustments will be needed. The Scenario assumes that that play begins after the CRC has been established and staffed. If the selected objectives require play to start at a different point, it will be necessary to modify Toolkit materials such as the scenario, Master Scenario Events List (MSEL), and injects as needed to test those objectives. </a:t>
            </a:r>
          </a:p>
          <a:p>
            <a:endParaRPr lang="en-US" baseline="0" dirty="0" smtClean="0"/>
          </a:p>
          <a:p>
            <a:r>
              <a:rPr lang="en-US" baseline="0" dirty="0" smtClean="0"/>
              <a:t>IND = improvised nuclear device</a:t>
            </a:r>
            <a:endParaRPr lang="en-US" dirty="0"/>
          </a:p>
        </p:txBody>
      </p:sp>
      <p:sp>
        <p:nvSpPr>
          <p:cNvPr id="4" name="Slide Number Placeholder 3"/>
          <p:cNvSpPr>
            <a:spLocks noGrp="1"/>
          </p:cNvSpPr>
          <p:nvPr>
            <p:ph type="sldNum" sz="quarter" idx="10"/>
          </p:nvPr>
        </p:nvSpPr>
        <p:spPr/>
        <p:txBody>
          <a:bodyPr/>
          <a:lstStyle/>
          <a:p>
            <a:fld id="{5FC84FED-3F94-4C44-A9A4-BE018A5079C7}" type="slidenum">
              <a:rPr lang="en-US" smtClean="0"/>
              <a:pPr/>
              <a:t>17</a:t>
            </a:fld>
            <a:endParaRPr lang="en-US"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defTabSz="897941" eaLnBrk="0" fontAlgn="base" hangingPunct="0">
              <a:spcBef>
                <a:spcPct val="30000"/>
              </a:spcBef>
              <a:spcAft>
                <a:spcPct val="0"/>
              </a:spcAft>
              <a:defRPr/>
            </a:pPr>
            <a:r>
              <a:rPr lang="en-US" dirty="0" smtClean="0"/>
              <a:t>Describe the</a:t>
            </a:r>
            <a:r>
              <a:rPr lang="en-US" baseline="0" dirty="0" smtClean="0"/>
              <a:t> purpose of an MSEL.</a:t>
            </a:r>
            <a:endParaRPr lang="en-US" dirty="0"/>
          </a:p>
        </p:txBody>
      </p:sp>
      <p:sp>
        <p:nvSpPr>
          <p:cNvPr id="4" name="Slide Number Placeholder 3"/>
          <p:cNvSpPr>
            <a:spLocks noGrp="1"/>
          </p:cNvSpPr>
          <p:nvPr>
            <p:ph type="sldNum" sz="quarter" idx="10"/>
          </p:nvPr>
        </p:nvSpPr>
        <p:spPr/>
        <p:txBody>
          <a:bodyPr/>
          <a:lstStyle/>
          <a:p>
            <a:pPr>
              <a:defRPr/>
            </a:pPr>
            <a:fld id="{35B779B3-E484-465E-897D-058394DE7F5B}" type="slidenum">
              <a:rPr lang="en-US" smtClean="0"/>
              <a:pPr>
                <a:defRPr/>
              </a:pPr>
              <a:t>18</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20040" y="228600"/>
            <a:ext cx="7772400" cy="1143000"/>
          </a:xfrm>
        </p:spPr>
        <p:txBody>
          <a:bodyPr>
            <a:normAutofit/>
          </a:bodyPr>
          <a:lstStyle>
            <a:lvl1pPr algn="l">
              <a:defRPr sz="4200">
                <a:solidFill>
                  <a:srgbClr val="002F80"/>
                </a:solidFill>
                <a:latin typeface="Times New Roman" pitchFamily="18" charset="0"/>
                <a:cs typeface="Times New Roman" pitchFamily="18" charset="0"/>
              </a:defRPr>
            </a:lvl1pPr>
          </a:lstStyle>
          <a:p>
            <a:r>
              <a:rPr lang="en-US" smtClean="0"/>
              <a:t>Click to edit Master title style</a:t>
            </a:r>
            <a:endParaRPr lang="en-US"/>
          </a:p>
        </p:txBody>
      </p:sp>
      <p:sp>
        <p:nvSpPr>
          <p:cNvPr id="3" name="Subtitle 2"/>
          <p:cNvSpPr>
            <a:spLocks noGrp="1"/>
          </p:cNvSpPr>
          <p:nvPr>
            <p:ph type="subTitle" idx="1"/>
          </p:nvPr>
        </p:nvSpPr>
        <p:spPr>
          <a:xfrm>
            <a:off x="320040" y="1371600"/>
            <a:ext cx="6400800" cy="1371600"/>
          </a:xfrm>
        </p:spPr>
        <p:txBody>
          <a:bodyPr>
            <a:normAutofit/>
          </a:bodyPr>
          <a:lstStyle>
            <a:lvl1pPr marL="0" indent="0" algn="l">
              <a:buNone/>
              <a:defRPr sz="2500">
                <a:solidFill>
                  <a:srgbClr val="333333"/>
                </a:solidFill>
                <a:latin typeface="Arial" pitchFamily="34" charset="0"/>
                <a:cs typeface="Arial"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6" name="Slide Number Placeholder 5"/>
          <p:cNvSpPr>
            <a:spLocks noGrp="1"/>
          </p:cNvSpPr>
          <p:nvPr>
            <p:ph type="sldNum" sz="quarter" idx="12"/>
          </p:nvPr>
        </p:nvSpPr>
        <p:spPr/>
        <p:txBody>
          <a:bodyPr/>
          <a:lstStyle>
            <a:lvl1pPr>
              <a:defRPr>
                <a:latin typeface="Arial" pitchFamily="34" charset="0"/>
                <a:cs typeface="Arial" pitchFamily="34" charset="0"/>
              </a:defRPr>
            </a:lvl1pPr>
          </a:lstStyle>
          <a:p>
            <a:fld id="{5DFF13A9-1037-4D5A-A349-B944681F0EB5}"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Slide Number Placeholder 5"/>
          <p:cNvSpPr>
            <a:spLocks noGrp="1"/>
          </p:cNvSpPr>
          <p:nvPr>
            <p:ph type="sldNum" sz="quarter" idx="12"/>
          </p:nvPr>
        </p:nvSpPr>
        <p:spPr/>
        <p:txBody>
          <a:bodyPr/>
          <a:lstStyle/>
          <a:p>
            <a:fld id="{5DFF13A9-1037-4D5A-A349-B944681F0EB5}"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lvl1pPr>
              <a:spcBef>
                <a:spcPts val="600"/>
              </a:spcBef>
              <a:defRPr/>
            </a:lvl1pPr>
            <a:lvl2pPr>
              <a:spcBef>
                <a:spcPts val="600"/>
              </a:spcBef>
              <a:defRPr/>
            </a:lvl2pPr>
            <a:lvl3pPr>
              <a:spcBef>
                <a:spcPts val="600"/>
              </a:spcBef>
              <a:defRPr/>
            </a:lvl3pPr>
            <a:lvl4pPr>
              <a:spcBef>
                <a:spcPts val="600"/>
              </a:spcBef>
              <a:defRPr/>
            </a:lvl4pPr>
            <a:lvl5pPr>
              <a:spcBef>
                <a:spcPts val="600"/>
              </a:spcBef>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Slide Number Placeholder 5"/>
          <p:cNvSpPr>
            <a:spLocks noGrp="1"/>
          </p:cNvSpPr>
          <p:nvPr>
            <p:ph type="sldNum" sz="quarter" idx="12"/>
          </p:nvPr>
        </p:nvSpPr>
        <p:spPr/>
        <p:txBody>
          <a:bodyPr/>
          <a:lstStyle/>
          <a:p>
            <a:fld id="{5DFF13A9-1037-4D5A-A349-B944681F0EB5}"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6" name="Slide Number Placeholder 5"/>
          <p:cNvSpPr>
            <a:spLocks noGrp="1"/>
          </p:cNvSpPr>
          <p:nvPr>
            <p:ph type="sldNum" sz="quarter" idx="12"/>
          </p:nvPr>
        </p:nvSpPr>
        <p:spPr/>
        <p:txBody>
          <a:bodyPr/>
          <a:lstStyle/>
          <a:p>
            <a:fld id="{5DFF13A9-1037-4D5A-A349-B944681F0EB5}"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Slide Number Placeholder 6"/>
          <p:cNvSpPr>
            <a:spLocks noGrp="1"/>
          </p:cNvSpPr>
          <p:nvPr>
            <p:ph type="sldNum" sz="quarter" idx="12"/>
          </p:nvPr>
        </p:nvSpPr>
        <p:spPr/>
        <p:txBody>
          <a:bodyPr/>
          <a:lstStyle/>
          <a:p>
            <a:fld id="{5DFF13A9-1037-4D5A-A349-B944681F0EB5}"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9" name="Slide Number Placeholder 8"/>
          <p:cNvSpPr>
            <a:spLocks noGrp="1"/>
          </p:cNvSpPr>
          <p:nvPr>
            <p:ph type="sldNum" sz="quarter" idx="12"/>
          </p:nvPr>
        </p:nvSpPr>
        <p:spPr/>
        <p:txBody>
          <a:bodyPr/>
          <a:lstStyle/>
          <a:p>
            <a:fld id="{5DFF13A9-1037-4D5A-A349-B944681F0EB5}"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Slide Number Placeholder 4"/>
          <p:cNvSpPr>
            <a:spLocks noGrp="1"/>
          </p:cNvSpPr>
          <p:nvPr>
            <p:ph type="sldNum" sz="quarter" idx="12"/>
          </p:nvPr>
        </p:nvSpPr>
        <p:spPr/>
        <p:txBody>
          <a:bodyPr/>
          <a:lstStyle/>
          <a:p>
            <a:fld id="{5DFF13A9-1037-4D5A-A349-B944681F0EB5}"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dirty="0" smtClean="0"/>
              <a:t>Click to edit Master title style</a:t>
            </a:r>
            <a:endParaRPr lang="en-US" dirty="0"/>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7" name="Slide Number Placeholder 6"/>
          <p:cNvSpPr>
            <a:spLocks noGrp="1"/>
          </p:cNvSpPr>
          <p:nvPr>
            <p:ph type="sldNum" sz="quarter" idx="12"/>
          </p:nvPr>
        </p:nvSpPr>
        <p:spPr/>
        <p:txBody>
          <a:bodyPr/>
          <a:lstStyle/>
          <a:p>
            <a:fld id="{5DFF13A9-1037-4D5A-A349-B944681F0EB5}"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7" name="Slide Number Placeholder 6"/>
          <p:cNvSpPr>
            <a:spLocks noGrp="1"/>
          </p:cNvSpPr>
          <p:nvPr>
            <p:ph type="sldNum" sz="quarter" idx="12"/>
          </p:nvPr>
        </p:nvSpPr>
        <p:spPr/>
        <p:txBody>
          <a:bodyPr/>
          <a:lstStyle/>
          <a:p>
            <a:fld id="{5DFF13A9-1037-4D5A-A349-B944681F0EB5}"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Slide Number Placeholder 5"/>
          <p:cNvSpPr>
            <a:spLocks noGrp="1"/>
          </p:cNvSpPr>
          <p:nvPr>
            <p:ph type="sldNum" sz="quarter" idx="12"/>
          </p:nvPr>
        </p:nvSpPr>
        <p:spPr/>
        <p:txBody>
          <a:bodyPr/>
          <a:lstStyle/>
          <a:p>
            <a:fld id="{5DFF13A9-1037-4D5A-A349-B944681F0EB5}"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rgbClr val="898989"/>
                </a:solidFill>
                <a:latin typeface="Arial" pitchFamily="34" charset="0"/>
                <a:cs typeface="Arial" pitchFamily="34" charset="0"/>
              </a:defRPr>
            </a:lvl1pPr>
          </a:lstStyle>
          <a:p>
            <a:fld id="{5DFF13A9-1037-4D5A-A349-B944681F0EB5}" type="slidenum">
              <a:rPr lang="en-US" smtClean="0"/>
              <a:pPr/>
              <a:t>‹#›</a:t>
            </a:fld>
            <a:endParaRPr lang="en-US" dirty="0"/>
          </a:p>
        </p:txBody>
      </p:sp>
      <p:pic>
        <p:nvPicPr>
          <p:cNvPr id="5" name="Picture 5" descr="Your-Org-Logo"/>
          <p:cNvPicPr>
            <a:picLocks noChangeAspect="1" noChangeArrowheads="1"/>
          </p:cNvPicPr>
          <p:nvPr userDrawn="1"/>
        </p:nvPicPr>
        <p:blipFill>
          <a:blip r:embed="rId12" cstate="print">
            <a:extLst>
              <a:ext uri="{28A0092B-C50C-407E-A947-70E740481C1C}">
                <a14:useLocalDpi xmlns="" xmlns:a14="http://schemas.microsoft.com/office/drawing/2010/main" val="0"/>
              </a:ext>
            </a:extLst>
          </a:blip>
          <a:srcRect/>
          <a:stretch>
            <a:fillRect/>
          </a:stretch>
        </p:blipFill>
        <p:spPr bwMode="auto">
          <a:xfrm>
            <a:off x="457200" y="5867400"/>
            <a:ext cx="2362200" cy="8858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6" r:id="rId7"/>
    <p:sldLayoutId id="2147483657" r:id="rId8"/>
    <p:sldLayoutId id="2147483658" r:id="rId9"/>
    <p:sldLayoutId id="2147483659" r:id="rId10"/>
  </p:sldLayoutIdLst>
  <p:hf hdr="0" ftr="0" dt="0"/>
  <p:txStyles>
    <p:titleStyle>
      <a:lvl1pPr algn="l" defTabSz="914400" rtl="0" eaLnBrk="1" latinLnBrk="0" hangingPunct="1">
        <a:spcBef>
          <a:spcPct val="0"/>
        </a:spcBef>
        <a:buNone/>
        <a:defRPr sz="4200" kern="1200">
          <a:solidFill>
            <a:srgbClr val="002F80"/>
          </a:solidFill>
          <a:latin typeface="Times New Roman" pitchFamily="18" charset="0"/>
          <a:ea typeface="+mj-ea"/>
          <a:cs typeface="Times New Roman" pitchFamily="18" charset="0"/>
        </a:defRPr>
      </a:lvl1pPr>
    </p:titleStyle>
    <p:bodyStyle>
      <a:lvl1pPr marL="234950" indent="-234950" algn="l" defTabSz="914400" rtl="0" eaLnBrk="1" latinLnBrk="0" hangingPunct="1">
        <a:spcBef>
          <a:spcPct val="20000"/>
        </a:spcBef>
        <a:buFont typeface="Wingdings" pitchFamily="2" charset="2"/>
        <a:buChar char="§"/>
        <a:defRPr sz="2200" kern="1200">
          <a:solidFill>
            <a:srgbClr val="333333"/>
          </a:solidFill>
          <a:latin typeface="Arial" pitchFamily="34" charset="0"/>
          <a:ea typeface="+mn-ea"/>
          <a:cs typeface="Arial" pitchFamily="34" charset="0"/>
        </a:defRPr>
      </a:lvl1pPr>
      <a:lvl2pPr marL="457200" indent="-234950" algn="l" defTabSz="914400" rtl="0" eaLnBrk="1" latinLnBrk="0" hangingPunct="1">
        <a:spcBef>
          <a:spcPct val="20000"/>
        </a:spcBef>
        <a:buFont typeface="Arial" pitchFamily="34" charset="0"/>
        <a:buChar char="–"/>
        <a:defRPr sz="2200" kern="1200">
          <a:solidFill>
            <a:srgbClr val="333333"/>
          </a:solidFill>
          <a:latin typeface="Arial" pitchFamily="34" charset="0"/>
          <a:ea typeface="+mn-ea"/>
          <a:cs typeface="Arial" pitchFamily="34" charset="0"/>
        </a:defRPr>
      </a:lvl2pPr>
      <a:lvl3pPr marL="692150" indent="-234950" algn="l" defTabSz="914400" rtl="0" eaLnBrk="1" latinLnBrk="0" hangingPunct="1">
        <a:spcBef>
          <a:spcPct val="20000"/>
        </a:spcBef>
        <a:buFont typeface="Wingdings" pitchFamily="2" charset="2"/>
        <a:buChar char="§"/>
        <a:defRPr sz="2200" kern="1200">
          <a:solidFill>
            <a:srgbClr val="333333"/>
          </a:solidFill>
          <a:latin typeface="Arial" pitchFamily="34" charset="0"/>
          <a:ea typeface="+mn-ea"/>
          <a:cs typeface="Arial" pitchFamily="34" charset="0"/>
        </a:defRPr>
      </a:lvl3pPr>
      <a:lvl4pPr marL="914400" indent="-234950" algn="l" defTabSz="914400" rtl="0" eaLnBrk="1" latinLnBrk="0" hangingPunct="1">
        <a:spcBef>
          <a:spcPct val="20000"/>
        </a:spcBef>
        <a:buFont typeface="Arial" pitchFamily="34" charset="0"/>
        <a:buChar char="–"/>
        <a:defRPr sz="2000" kern="1200">
          <a:solidFill>
            <a:srgbClr val="333333"/>
          </a:solidFill>
          <a:latin typeface="Arial" pitchFamily="34" charset="0"/>
          <a:ea typeface="+mn-ea"/>
          <a:cs typeface="Arial" pitchFamily="34" charset="0"/>
        </a:defRPr>
      </a:lvl4pPr>
      <a:lvl5pPr marL="1149350" indent="-234950" algn="l" defTabSz="914400" rtl="0" eaLnBrk="1" latinLnBrk="0" hangingPunct="1">
        <a:spcBef>
          <a:spcPct val="20000"/>
        </a:spcBef>
        <a:buFont typeface="Wingdings" pitchFamily="2" charset="2"/>
        <a:buChar char="§"/>
        <a:defRPr sz="2000" kern="1200">
          <a:solidFill>
            <a:srgbClr val="333333"/>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002F80"/>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bg1"/>
                </a:solidFill>
              </a:rPr>
              <a:t>Directions for this Template</a:t>
            </a:r>
            <a:endParaRPr lang="en-US" dirty="0">
              <a:solidFill>
                <a:schemeClr val="bg1"/>
              </a:solidFill>
            </a:endParaRPr>
          </a:p>
        </p:txBody>
      </p:sp>
      <p:sp>
        <p:nvSpPr>
          <p:cNvPr id="3" name="Content Placeholder 2"/>
          <p:cNvSpPr>
            <a:spLocks noGrp="1"/>
          </p:cNvSpPr>
          <p:nvPr>
            <p:ph idx="1"/>
          </p:nvPr>
        </p:nvSpPr>
        <p:spPr/>
        <p:txBody>
          <a:bodyPr/>
          <a:lstStyle/>
          <a:p>
            <a:pPr>
              <a:buClr>
                <a:schemeClr val="bg1"/>
              </a:buClr>
            </a:pPr>
            <a:r>
              <a:rPr lang="en-US" dirty="0" smtClean="0">
                <a:solidFill>
                  <a:schemeClr val="bg1"/>
                </a:solidFill>
              </a:rPr>
              <a:t>Use the Slide Master to make universal changes to the presentation, including inserting your organization’s logo</a:t>
            </a:r>
          </a:p>
          <a:p>
            <a:pPr lvl="1">
              <a:buClr>
                <a:schemeClr val="bg1"/>
              </a:buClr>
            </a:pPr>
            <a:r>
              <a:rPr lang="en-US" dirty="0" smtClean="0">
                <a:solidFill>
                  <a:schemeClr val="bg1"/>
                </a:solidFill>
              </a:rPr>
              <a:t>“View” tab &gt; “Slide Master”</a:t>
            </a:r>
          </a:p>
          <a:p>
            <a:pPr>
              <a:buClr>
                <a:schemeClr val="bg1"/>
              </a:buClr>
            </a:pPr>
            <a:r>
              <a:rPr lang="en-US" dirty="0" smtClean="0">
                <a:solidFill>
                  <a:schemeClr val="bg1"/>
                </a:solidFill>
              </a:rPr>
              <a:t>Replace placeholders (indicated by brackets [ ]) with information specific to your exercise</a:t>
            </a:r>
          </a:p>
          <a:p>
            <a:pPr>
              <a:buClr>
                <a:schemeClr val="bg1"/>
              </a:buClr>
            </a:pPr>
            <a:r>
              <a:rPr lang="en-US" dirty="0" smtClean="0">
                <a:solidFill>
                  <a:schemeClr val="bg1"/>
                </a:solidFill>
              </a:rPr>
              <a:t>Delete any slides that are not relevant for your meeting</a:t>
            </a:r>
          </a:p>
          <a:p>
            <a:pPr>
              <a:buClr>
                <a:schemeClr val="bg1"/>
              </a:buClr>
            </a:pPr>
            <a:r>
              <a:rPr lang="en-US" dirty="0" smtClean="0">
                <a:solidFill>
                  <a:schemeClr val="bg1"/>
                </a:solidFill>
              </a:rPr>
              <a:t>Font size should not be smaller than 22pt</a:t>
            </a:r>
          </a:p>
          <a:p>
            <a:pPr>
              <a:buClr>
                <a:schemeClr val="bg1"/>
              </a:buClr>
              <a:buNone/>
            </a:pPr>
            <a:endParaRPr lang="en-US" dirty="0" smtClean="0">
              <a:solidFill>
                <a:schemeClr val="bg1"/>
              </a:solidFill>
            </a:endParaRPr>
          </a:p>
          <a:p>
            <a:pPr>
              <a:buClr>
                <a:schemeClr val="bg1"/>
              </a:buClr>
            </a:pPr>
            <a:endParaRPr lang="en-US" dirty="0" smtClean="0">
              <a:solidFill>
                <a:schemeClr val="bg1"/>
              </a:solidFill>
            </a:endParaRPr>
          </a:p>
          <a:p>
            <a:endParaRPr lang="en-US" dirty="0"/>
          </a:p>
        </p:txBody>
      </p:sp>
      <p:sp>
        <p:nvSpPr>
          <p:cNvPr id="4" name="Slide Number Placeholder 3"/>
          <p:cNvSpPr>
            <a:spLocks noGrp="1"/>
          </p:cNvSpPr>
          <p:nvPr>
            <p:ph type="sldNum" sz="quarter" idx="12"/>
          </p:nvPr>
        </p:nvSpPr>
        <p:spPr/>
        <p:txBody>
          <a:bodyPr/>
          <a:lstStyle/>
          <a:p>
            <a:fld id="{5DFF13A9-1037-4D5A-A349-B944681F0EB5}" type="slidenum">
              <a:rPr lang="en-US" smtClean="0">
                <a:solidFill>
                  <a:srgbClr val="898989"/>
                </a:solidFill>
              </a:rPr>
              <a:pPr/>
              <a:t>1</a:t>
            </a:fld>
            <a:endParaRPr lang="en-US" dirty="0">
              <a:solidFill>
                <a:srgbClr val="898989"/>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Planning Updates</a:t>
            </a:r>
            <a:endParaRPr lang="en-US" dirty="0"/>
          </a:p>
        </p:txBody>
      </p:sp>
      <p:sp>
        <p:nvSpPr>
          <p:cNvPr id="3" name="Content Placeholder 2"/>
          <p:cNvSpPr>
            <a:spLocks noGrp="1"/>
          </p:cNvSpPr>
          <p:nvPr>
            <p:ph idx="1"/>
          </p:nvPr>
        </p:nvSpPr>
        <p:spPr/>
        <p:txBody>
          <a:bodyPr/>
          <a:lstStyle/>
          <a:p>
            <a:r>
              <a:rPr lang="en-US" dirty="0" smtClean="0"/>
              <a:t>[Outcomes of the Initial Planning Meeting]</a:t>
            </a:r>
          </a:p>
          <a:p>
            <a:r>
              <a:rPr lang="en-US" dirty="0" smtClean="0"/>
              <a:t>[Additional updates]</a:t>
            </a:r>
            <a:endParaRPr lang="en-US" dirty="0"/>
          </a:p>
        </p:txBody>
      </p:sp>
      <p:sp>
        <p:nvSpPr>
          <p:cNvPr id="4" name="Slide Number Placeholder 3"/>
          <p:cNvSpPr>
            <a:spLocks noGrp="1"/>
          </p:cNvSpPr>
          <p:nvPr>
            <p:ph type="sldNum" sz="quarter" idx="12"/>
          </p:nvPr>
        </p:nvSpPr>
        <p:spPr/>
        <p:txBody>
          <a:bodyPr/>
          <a:lstStyle/>
          <a:p>
            <a:fld id="{5DFF13A9-1037-4D5A-A349-B944681F0EB5}" type="slidenum">
              <a:rPr lang="en-US" smtClean="0"/>
              <a:pPr/>
              <a:t>10</a:t>
            </a:fld>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Drill Design Discussion Points</a:t>
            </a:r>
            <a:endParaRPr lang="en-US" dirty="0"/>
          </a:p>
        </p:txBody>
      </p:sp>
      <p:sp>
        <p:nvSpPr>
          <p:cNvPr id="3" name="Content Placeholder 2"/>
          <p:cNvSpPr>
            <a:spLocks noGrp="1"/>
          </p:cNvSpPr>
          <p:nvPr>
            <p:ph idx="1"/>
          </p:nvPr>
        </p:nvSpPr>
        <p:spPr/>
        <p:txBody>
          <a:bodyPr/>
          <a:lstStyle/>
          <a:p>
            <a:pPr>
              <a:spcBef>
                <a:spcPct val="0"/>
              </a:spcBef>
              <a:spcAft>
                <a:spcPts val="875"/>
              </a:spcAft>
            </a:pPr>
            <a:r>
              <a:rPr lang="en-US" dirty="0" smtClean="0">
                <a:cs typeface="Arial" charset="0"/>
              </a:rPr>
              <a:t>Review and confirm </a:t>
            </a:r>
            <a:r>
              <a:rPr lang="en-US" dirty="0">
                <a:cs typeface="Arial" charset="0"/>
              </a:rPr>
              <a:t>exercise design </a:t>
            </a:r>
            <a:r>
              <a:rPr lang="en-US" dirty="0" smtClean="0">
                <a:cs typeface="Arial" charset="0"/>
              </a:rPr>
              <a:t>elements</a:t>
            </a:r>
            <a:endParaRPr lang="en-US" dirty="0">
              <a:cs typeface="Arial" charset="0"/>
            </a:endParaRPr>
          </a:p>
          <a:p>
            <a:pPr>
              <a:spcBef>
                <a:spcPct val="0"/>
              </a:spcBef>
              <a:spcAft>
                <a:spcPts val="875"/>
              </a:spcAft>
            </a:pPr>
            <a:r>
              <a:rPr lang="en-US" dirty="0" smtClean="0">
                <a:cs typeface="Arial" charset="0"/>
              </a:rPr>
              <a:t>Select </a:t>
            </a:r>
            <a:r>
              <a:rPr lang="en-US" dirty="0" err="1" smtClean="0">
                <a:cs typeface="Arial" charset="0"/>
              </a:rPr>
              <a:t>Symptomology</a:t>
            </a:r>
            <a:r>
              <a:rPr lang="en-US" dirty="0" smtClean="0">
                <a:cs typeface="Arial" charset="0"/>
              </a:rPr>
              <a:t> Cards and identify other injects needed</a:t>
            </a:r>
            <a:endParaRPr lang="en-US" dirty="0">
              <a:cs typeface="Arial" charset="0"/>
            </a:endParaRPr>
          </a:p>
          <a:p>
            <a:pPr>
              <a:spcBef>
                <a:spcPct val="0"/>
              </a:spcBef>
              <a:spcAft>
                <a:spcPts val="875"/>
              </a:spcAft>
            </a:pPr>
            <a:r>
              <a:rPr lang="en-US" dirty="0">
                <a:cs typeface="Arial" charset="0"/>
              </a:rPr>
              <a:t>Review draft exercise documentation</a:t>
            </a:r>
          </a:p>
          <a:p>
            <a:pPr lvl="2">
              <a:spcBef>
                <a:spcPct val="0"/>
              </a:spcBef>
              <a:spcAft>
                <a:spcPts val="875"/>
              </a:spcAft>
            </a:pPr>
            <a:r>
              <a:rPr lang="en-US" dirty="0" smtClean="0">
                <a:cs typeface="Arial" charset="0"/>
              </a:rPr>
              <a:t>Exercise Plan (</a:t>
            </a:r>
            <a:r>
              <a:rPr lang="en-US" dirty="0" err="1" smtClean="0">
                <a:cs typeface="Arial" charset="0"/>
              </a:rPr>
              <a:t>ExPlan</a:t>
            </a:r>
            <a:r>
              <a:rPr lang="en-US" dirty="0" smtClean="0">
                <a:cs typeface="Arial" charset="0"/>
              </a:rPr>
              <a:t>)</a:t>
            </a:r>
            <a:endParaRPr lang="en-US" dirty="0">
              <a:cs typeface="Arial" charset="0"/>
            </a:endParaRPr>
          </a:p>
          <a:p>
            <a:pPr lvl="2">
              <a:spcBef>
                <a:spcPct val="0"/>
              </a:spcBef>
              <a:spcAft>
                <a:spcPts val="875"/>
              </a:spcAft>
            </a:pPr>
            <a:r>
              <a:rPr lang="en-US" dirty="0" smtClean="0">
                <a:cs typeface="Arial" charset="0"/>
              </a:rPr>
              <a:t>Controller/Evaluator (C/E) Handbook </a:t>
            </a:r>
          </a:p>
          <a:p>
            <a:pPr lvl="2">
              <a:spcBef>
                <a:spcPct val="0"/>
              </a:spcBef>
              <a:spcAft>
                <a:spcPts val="875"/>
              </a:spcAft>
            </a:pPr>
            <a:r>
              <a:rPr lang="en-US" dirty="0" smtClean="0">
                <a:cs typeface="Arial" charset="0"/>
              </a:rPr>
              <a:t>Exercise Evaluation Guides (EEGs)</a:t>
            </a:r>
            <a:endParaRPr lang="en-US" dirty="0">
              <a:cs typeface="Arial" charset="0"/>
            </a:endParaRPr>
          </a:p>
        </p:txBody>
      </p:sp>
      <p:sp>
        <p:nvSpPr>
          <p:cNvPr id="4" name="Slide Number Placeholder 3"/>
          <p:cNvSpPr>
            <a:spLocks noGrp="1"/>
          </p:cNvSpPr>
          <p:nvPr>
            <p:ph type="sldNum" sz="quarter" idx="12"/>
          </p:nvPr>
        </p:nvSpPr>
        <p:spPr/>
        <p:txBody>
          <a:bodyPr/>
          <a:lstStyle/>
          <a:p>
            <a:fld id="{5DFF13A9-1037-4D5A-A349-B944681F0EB5}" type="slidenum">
              <a:rPr lang="en-US" smtClean="0"/>
              <a:pPr/>
              <a:t>11</a:t>
            </a:fld>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Plans, Policies, and Procedures</a:t>
            </a:r>
            <a:endParaRPr lang="en-US" dirty="0"/>
          </a:p>
        </p:txBody>
      </p:sp>
      <p:sp>
        <p:nvSpPr>
          <p:cNvPr id="3" name="Content Placeholder 2"/>
          <p:cNvSpPr>
            <a:spLocks noGrp="1"/>
          </p:cNvSpPr>
          <p:nvPr>
            <p:ph idx="1"/>
          </p:nvPr>
        </p:nvSpPr>
        <p:spPr/>
        <p:txBody>
          <a:bodyPr/>
          <a:lstStyle/>
          <a:p>
            <a:r>
              <a:rPr lang="en-US" dirty="0" smtClean="0"/>
              <a:t>[Relevant plans, policies, and procedures to be tested or examined during the drill]</a:t>
            </a:r>
          </a:p>
          <a:p>
            <a:endParaRPr lang="en-US" dirty="0"/>
          </a:p>
        </p:txBody>
      </p:sp>
      <p:sp>
        <p:nvSpPr>
          <p:cNvPr id="4" name="Slide Number Placeholder 3"/>
          <p:cNvSpPr>
            <a:spLocks noGrp="1"/>
          </p:cNvSpPr>
          <p:nvPr>
            <p:ph type="sldNum" sz="quarter" idx="12"/>
          </p:nvPr>
        </p:nvSpPr>
        <p:spPr/>
        <p:txBody>
          <a:bodyPr/>
          <a:lstStyle/>
          <a:p>
            <a:fld id="{5DFF13A9-1037-4D5A-A349-B944681F0EB5}" type="slidenum">
              <a:rPr lang="en-US" smtClean="0"/>
              <a:pPr/>
              <a:t>12</a:t>
            </a:fld>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Drill Participants</a:t>
            </a:r>
            <a:endParaRPr lang="en-US" dirty="0"/>
          </a:p>
        </p:txBody>
      </p:sp>
      <p:sp>
        <p:nvSpPr>
          <p:cNvPr id="3" name="Content Placeholder 2"/>
          <p:cNvSpPr>
            <a:spLocks noGrp="1"/>
          </p:cNvSpPr>
          <p:nvPr>
            <p:ph idx="1"/>
          </p:nvPr>
        </p:nvSpPr>
        <p:spPr/>
        <p:txBody>
          <a:bodyPr/>
          <a:lstStyle/>
          <a:p>
            <a:r>
              <a:rPr lang="en-US" dirty="0" smtClean="0"/>
              <a:t>[List of participating organizations]</a:t>
            </a:r>
            <a:endParaRPr lang="en-US" dirty="0"/>
          </a:p>
        </p:txBody>
      </p:sp>
      <p:sp>
        <p:nvSpPr>
          <p:cNvPr id="4" name="Slide Number Placeholder 3"/>
          <p:cNvSpPr>
            <a:spLocks noGrp="1"/>
          </p:cNvSpPr>
          <p:nvPr>
            <p:ph type="sldNum" sz="quarter" idx="12"/>
          </p:nvPr>
        </p:nvSpPr>
        <p:spPr/>
        <p:txBody>
          <a:bodyPr/>
          <a:lstStyle/>
          <a:p>
            <a:fld id="{5DFF13A9-1037-4D5A-A349-B944681F0EB5}" type="slidenum">
              <a:rPr lang="en-US" smtClean="0"/>
              <a:pPr/>
              <a:t>13</a:t>
            </a:fld>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Objectives and Core Capabilities</a:t>
            </a:r>
            <a:endParaRPr lang="en-US" dirty="0"/>
          </a:p>
        </p:txBody>
      </p:sp>
      <p:sp>
        <p:nvSpPr>
          <p:cNvPr id="3" name="Content Placeholder 2"/>
          <p:cNvSpPr>
            <a:spLocks noGrp="1"/>
          </p:cNvSpPr>
          <p:nvPr>
            <p:ph idx="1"/>
          </p:nvPr>
        </p:nvSpPr>
        <p:spPr>
          <a:xfrm>
            <a:off x="457200" y="1371600"/>
            <a:ext cx="8229600" cy="4525963"/>
          </a:xfrm>
        </p:spPr>
        <p:txBody>
          <a:bodyPr/>
          <a:lstStyle/>
          <a:p>
            <a:r>
              <a:rPr lang="en-US" dirty="0" smtClean="0">
                <a:solidFill>
                  <a:schemeClr val="tx1"/>
                </a:solidFill>
              </a:rPr>
              <a:t>Objective 1: Activate and manage a CRC with the appropriate command structure, assets, and resources to handle [XXX] evacuees over an [X]-hour period. </a:t>
            </a:r>
          </a:p>
          <a:p>
            <a:pPr lvl="1"/>
            <a:r>
              <a:rPr lang="en-US" dirty="0" smtClean="0">
                <a:solidFill>
                  <a:schemeClr val="tx1"/>
                </a:solidFill>
              </a:rPr>
              <a:t>Aligns to: Mass Care Services</a:t>
            </a:r>
          </a:p>
          <a:p>
            <a:r>
              <a:rPr lang="en-US" dirty="0" smtClean="0">
                <a:solidFill>
                  <a:schemeClr val="tx1"/>
                </a:solidFill>
              </a:rPr>
              <a:t>Objective 2: Conduct radiological monitoring and decontamination operations for potentially contaminated populations.</a:t>
            </a:r>
          </a:p>
          <a:p>
            <a:pPr lvl="1"/>
            <a:r>
              <a:rPr lang="en-US" dirty="0" smtClean="0">
                <a:solidFill>
                  <a:schemeClr val="tx1"/>
                </a:solidFill>
              </a:rPr>
              <a:t>Aligns to: Environmental Response/Health and Safety</a:t>
            </a:r>
          </a:p>
          <a:p>
            <a:r>
              <a:rPr lang="en-US" dirty="0" smtClean="0">
                <a:solidFill>
                  <a:schemeClr val="tx1"/>
                </a:solidFill>
              </a:rPr>
              <a:t>Objective 3: Conduct radiological assessments to determine if follow-up medical care is needed.</a:t>
            </a:r>
          </a:p>
          <a:p>
            <a:pPr lvl="1"/>
            <a:r>
              <a:rPr lang="en-US" dirty="0" smtClean="0">
                <a:solidFill>
                  <a:schemeClr val="tx1"/>
                </a:solidFill>
              </a:rPr>
              <a:t>Aligns to: Public Health and Medical Services</a:t>
            </a:r>
          </a:p>
          <a:p>
            <a:pPr lvl="1"/>
            <a:endParaRPr lang="en-US" dirty="0"/>
          </a:p>
        </p:txBody>
      </p:sp>
      <p:sp>
        <p:nvSpPr>
          <p:cNvPr id="4" name="Slide Number Placeholder 3"/>
          <p:cNvSpPr>
            <a:spLocks noGrp="1"/>
          </p:cNvSpPr>
          <p:nvPr>
            <p:ph type="sldNum" sz="quarter" idx="12"/>
          </p:nvPr>
        </p:nvSpPr>
        <p:spPr/>
        <p:txBody>
          <a:bodyPr/>
          <a:lstStyle/>
          <a:p>
            <a:fld id="{5DFF13A9-1037-4D5A-A349-B944681F0EB5}" type="slidenum">
              <a:rPr lang="en-US" smtClean="0"/>
              <a:pPr/>
              <a:t>14</a:t>
            </a:fld>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Objectives and Core Capabilities (cont.)</a:t>
            </a:r>
            <a:endParaRPr lang="en-US" dirty="0"/>
          </a:p>
        </p:txBody>
      </p:sp>
      <p:sp>
        <p:nvSpPr>
          <p:cNvPr id="3" name="Content Placeholder 2"/>
          <p:cNvSpPr>
            <a:spLocks noGrp="1"/>
          </p:cNvSpPr>
          <p:nvPr>
            <p:ph idx="1"/>
          </p:nvPr>
        </p:nvSpPr>
        <p:spPr>
          <a:xfrm>
            <a:off x="457200" y="1371600"/>
            <a:ext cx="8229600" cy="4525963"/>
          </a:xfrm>
        </p:spPr>
        <p:txBody>
          <a:bodyPr/>
          <a:lstStyle/>
          <a:p>
            <a:r>
              <a:rPr lang="en-US" dirty="0" smtClean="0">
                <a:solidFill>
                  <a:schemeClr val="tx1"/>
                </a:solidFill>
              </a:rPr>
              <a:t>Objective 4: Provide psychosocial support and screen and provide referral for medical needs to sick and injured presenting at the CRC. </a:t>
            </a:r>
          </a:p>
          <a:p>
            <a:pPr lvl="1"/>
            <a:r>
              <a:rPr lang="en-US" dirty="0" smtClean="0">
                <a:solidFill>
                  <a:schemeClr val="tx1"/>
                </a:solidFill>
              </a:rPr>
              <a:t>Aligns to: Public Health and Medical Services</a:t>
            </a:r>
          </a:p>
          <a:p>
            <a:r>
              <a:rPr lang="en-US" dirty="0" smtClean="0">
                <a:solidFill>
                  <a:schemeClr val="tx1"/>
                </a:solidFill>
              </a:rPr>
              <a:t>Objective 5: Address the communication and information issues related to the operation of the CRC. </a:t>
            </a:r>
          </a:p>
          <a:p>
            <a:pPr lvl="1"/>
            <a:r>
              <a:rPr lang="en-US" dirty="0" smtClean="0">
                <a:solidFill>
                  <a:schemeClr val="tx1"/>
                </a:solidFill>
              </a:rPr>
              <a:t>Aligns to: Public Information and Warning</a:t>
            </a:r>
          </a:p>
          <a:p>
            <a:pPr lvl="1"/>
            <a:endParaRPr lang="en-US" dirty="0"/>
          </a:p>
        </p:txBody>
      </p:sp>
      <p:sp>
        <p:nvSpPr>
          <p:cNvPr id="4" name="Slide Number Placeholder 3"/>
          <p:cNvSpPr>
            <a:spLocks noGrp="1"/>
          </p:cNvSpPr>
          <p:nvPr>
            <p:ph type="sldNum" sz="quarter" idx="12"/>
          </p:nvPr>
        </p:nvSpPr>
        <p:spPr/>
        <p:txBody>
          <a:bodyPr/>
          <a:lstStyle/>
          <a:p>
            <a:fld id="{5DFF13A9-1037-4D5A-A349-B944681F0EB5}" type="slidenum">
              <a:rPr lang="en-US" smtClean="0"/>
              <a:pPr/>
              <a:t>15</a:t>
            </a:fld>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Local Issues and Concerns</a:t>
            </a:r>
            <a:endParaRPr lang="en-US" dirty="0"/>
          </a:p>
        </p:txBody>
      </p:sp>
      <p:sp>
        <p:nvSpPr>
          <p:cNvPr id="3" name="Content Placeholder 2"/>
          <p:cNvSpPr>
            <a:spLocks noGrp="1"/>
          </p:cNvSpPr>
          <p:nvPr>
            <p:ph idx="1"/>
          </p:nvPr>
        </p:nvSpPr>
        <p:spPr/>
        <p:txBody>
          <a:bodyPr/>
          <a:lstStyle/>
          <a:p>
            <a:r>
              <a:rPr lang="en-US" dirty="0" smtClean="0"/>
              <a:t>[Any issues, concerns, or sensitivities for discussion and consideration]</a:t>
            </a:r>
            <a:endParaRPr lang="en-US" dirty="0"/>
          </a:p>
        </p:txBody>
      </p:sp>
      <p:sp>
        <p:nvSpPr>
          <p:cNvPr id="4" name="Slide Number Placeholder 3"/>
          <p:cNvSpPr>
            <a:spLocks noGrp="1"/>
          </p:cNvSpPr>
          <p:nvPr>
            <p:ph type="sldNum" sz="quarter" idx="12"/>
          </p:nvPr>
        </p:nvSpPr>
        <p:spPr/>
        <p:txBody>
          <a:bodyPr/>
          <a:lstStyle/>
          <a:p>
            <a:fld id="{5DFF13A9-1037-4D5A-A349-B944681F0EB5}" type="slidenum">
              <a:rPr lang="en-US" smtClean="0"/>
              <a:pPr/>
              <a:t>16</a:t>
            </a:fld>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Drill Scenario</a:t>
            </a:r>
            <a:endParaRPr lang="en-US" dirty="0"/>
          </a:p>
        </p:txBody>
      </p:sp>
      <p:sp>
        <p:nvSpPr>
          <p:cNvPr id="3" name="Content Placeholder 2"/>
          <p:cNvSpPr>
            <a:spLocks noGrp="1"/>
          </p:cNvSpPr>
          <p:nvPr>
            <p:ph idx="1"/>
          </p:nvPr>
        </p:nvSpPr>
        <p:spPr>
          <a:xfrm>
            <a:off x="457200" y="1371600"/>
            <a:ext cx="8229600" cy="4525963"/>
          </a:xfrm>
        </p:spPr>
        <p:txBody>
          <a:bodyPr>
            <a:normAutofit/>
          </a:bodyPr>
          <a:lstStyle/>
          <a:p>
            <a:r>
              <a:rPr lang="en-US" dirty="0" smtClean="0"/>
              <a:t>A 10–15 kiloton IND is detonated in the heart of </a:t>
            </a:r>
            <a:r>
              <a:rPr lang="en-US" dirty="0" err="1" smtClean="0"/>
              <a:t>Centropolis</a:t>
            </a:r>
            <a:r>
              <a:rPr lang="en-US" dirty="0" smtClean="0"/>
              <a:t>.</a:t>
            </a:r>
          </a:p>
          <a:p>
            <a:r>
              <a:rPr lang="en-US" dirty="0" smtClean="0"/>
              <a:t>CRCs are activated in surrounding areas to receive and screen evacuees for radiological contamination.</a:t>
            </a:r>
          </a:p>
          <a:p>
            <a:r>
              <a:rPr lang="en-US" dirty="0" smtClean="0"/>
              <a:t>CRCs are to expect to receive individuals with minor to moderate injuries. Hundreds of buses full of evacuees will arrive over the next 48 hours. Thousands of self-evacuees are also expected to report to the CRCs.</a:t>
            </a:r>
          </a:p>
          <a:p>
            <a:r>
              <a:rPr lang="en-US" dirty="0" smtClean="0"/>
              <a:t>CRCs must be self-sufficient for at least 48 hours, when additional resources are expected to arrive from other regions. </a:t>
            </a:r>
          </a:p>
          <a:p>
            <a:r>
              <a:rPr lang="en-US" dirty="0" smtClean="0"/>
              <a:t>The day after the IND explosion, a CRC has been set up in </a:t>
            </a:r>
            <a:r>
              <a:rPr lang="en-US" dirty="0" err="1" smtClean="0"/>
              <a:t>Fosterville</a:t>
            </a:r>
            <a:r>
              <a:rPr lang="en-US" dirty="0" smtClean="0"/>
              <a:t>, 100 miles upwind from </a:t>
            </a:r>
            <a:r>
              <a:rPr lang="en-US" dirty="0" err="1" smtClean="0"/>
              <a:t>Centropolis</a:t>
            </a:r>
            <a:r>
              <a:rPr lang="en-US" dirty="0" smtClean="0"/>
              <a:t>. The first evacuees are expected to arrive within the hour.</a:t>
            </a:r>
            <a:endParaRPr lang="en-US" dirty="0"/>
          </a:p>
        </p:txBody>
      </p:sp>
      <p:sp>
        <p:nvSpPr>
          <p:cNvPr id="4" name="Slide Number Placeholder 3"/>
          <p:cNvSpPr>
            <a:spLocks noGrp="1"/>
          </p:cNvSpPr>
          <p:nvPr>
            <p:ph type="sldNum" sz="quarter" idx="12"/>
          </p:nvPr>
        </p:nvSpPr>
        <p:spPr/>
        <p:txBody>
          <a:bodyPr/>
          <a:lstStyle/>
          <a:p>
            <a:fld id="{5DFF13A9-1037-4D5A-A349-B944681F0EB5}" type="slidenum">
              <a:rPr lang="en-US" smtClean="0"/>
              <a:pPr/>
              <a:t>17</a:t>
            </a:fld>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Master Scenario Events List (MSEL)</a:t>
            </a:r>
            <a:endParaRPr lang="en-US" dirty="0"/>
          </a:p>
        </p:txBody>
      </p:sp>
      <p:sp>
        <p:nvSpPr>
          <p:cNvPr id="4" name="Content Placeholder 3"/>
          <p:cNvSpPr>
            <a:spLocks noGrp="1"/>
          </p:cNvSpPr>
          <p:nvPr>
            <p:ph idx="1"/>
          </p:nvPr>
        </p:nvSpPr>
        <p:spPr>
          <a:xfrm>
            <a:off x="457200" y="1447800"/>
            <a:ext cx="8229600" cy="4525963"/>
          </a:xfrm>
        </p:spPr>
        <p:txBody>
          <a:bodyPr>
            <a:normAutofit/>
          </a:bodyPr>
          <a:lstStyle/>
          <a:p>
            <a:r>
              <a:rPr lang="en-US" dirty="0"/>
              <a:t>A MSEL contains a chronological listing of the events that drive exercise play  </a:t>
            </a:r>
          </a:p>
          <a:p>
            <a:r>
              <a:rPr lang="en-US" dirty="0" smtClean="0"/>
              <a:t>Each MSEL </a:t>
            </a:r>
            <a:r>
              <a:rPr lang="en-US" dirty="0"/>
              <a:t>entry should contain the following:</a:t>
            </a:r>
          </a:p>
          <a:p>
            <a:pPr lvl="1"/>
            <a:r>
              <a:rPr lang="en-US" dirty="0"/>
              <a:t>Designated scenario time</a:t>
            </a:r>
          </a:p>
          <a:p>
            <a:pPr lvl="1"/>
            <a:r>
              <a:rPr lang="en-US" dirty="0"/>
              <a:t>Event synopsis</a:t>
            </a:r>
          </a:p>
          <a:p>
            <a:pPr lvl="1"/>
            <a:r>
              <a:rPr lang="en-US" dirty="0"/>
              <a:t>Controller responsible for delivering the </a:t>
            </a:r>
            <a:r>
              <a:rPr lang="en-US" dirty="0" smtClean="0"/>
              <a:t>inject</a:t>
            </a:r>
            <a:endParaRPr lang="en-US" dirty="0"/>
          </a:p>
          <a:p>
            <a:pPr lvl="1"/>
            <a:r>
              <a:rPr lang="en-US" dirty="0"/>
              <a:t>Expected </a:t>
            </a:r>
            <a:r>
              <a:rPr lang="en-US" dirty="0" smtClean="0"/>
              <a:t>player response</a:t>
            </a:r>
          </a:p>
          <a:p>
            <a:pPr lvl="1"/>
            <a:r>
              <a:rPr lang="en-US" dirty="0"/>
              <a:t>Intended player </a:t>
            </a:r>
            <a:endParaRPr lang="en-US" dirty="0" smtClean="0"/>
          </a:p>
          <a:p>
            <a:pPr lvl="1"/>
            <a:r>
              <a:rPr lang="en-US" dirty="0" smtClean="0"/>
              <a:t>Objective</a:t>
            </a:r>
            <a:r>
              <a:rPr lang="en-US" dirty="0"/>
              <a:t>, core capability, capability target, and/or critical task to be addressed </a:t>
            </a:r>
            <a:endParaRPr lang="en-US" dirty="0" smtClean="0"/>
          </a:p>
          <a:p>
            <a:pPr lvl="1"/>
            <a:r>
              <a:rPr lang="en-US" dirty="0" smtClean="0"/>
              <a:t>Notes section</a:t>
            </a:r>
            <a:endParaRPr lang="en-US" dirty="0"/>
          </a:p>
        </p:txBody>
      </p:sp>
      <p:sp>
        <p:nvSpPr>
          <p:cNvPr id="5" name="Slide Number Placeholder 4"/>
          <p:cNvSpPr>
            <a:spLocks noGrp="1"/>
          </p:cNvSpPr>
          <p:nvPr>
            <p:ph type="sldNum" sz="quarter" idx="12"/>
          </p:nvPr>
        </p:nvSpPr>
        <p:spPr/>
        <p:txBody>
          <a:bodyPr/>
          <a:lstStyle/>
          <a:p>
            <a:fld id="{5DFF13A9-1037-4D5A-A349-B944681F0EB5}" type="slidenum">
              <a:rPr lang="en-US" smtClean="0"/>
              <a:pPr/>
              <a:t>18</a:t>
            </a:fld>
            <a:endParaRPr lang="en-US" dirty="0"/>
          </a:p>
        </p:txBody>
      </p:sp>
    </p:spTree>
    <p:extLst>
      <p:ext uri="{BB962C8B-B14F-4D97-AF65-F5344CB8AC3E}">
        <p14:creationId xmlns="" xmlns:p14="http://schemas.microsoft.com/office/powerpoint/2010/main" val="233021376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p:txBody>
          <a:bodyPr/>
          <a:lstStyle/>
          <a:p>
            <a:r>
              <a:rPr lang="en-US" dirty="0" smtClean="0"/>
              <a:t>Participants suggest specific MSEL entries to support the evaluation of the selected objectives, core capabilities, capability targets, and critical tasks </a:t>
            </a:r>
          </a:p>
          <a:p>
            <a:endParaRPr lang="en-US" dirty="0"/>
          </a:p>
        </p:txBody>
      </p:sp>
      <p:sp>
        <p:nvSpPr>
          <p:cNvPr id="4" name="Slide Number Placeholder 3"/>
          <p:cNvSpPr>
            <a:spLocks noGrp="1"/>
          </p:cNvSpPr>
          <p:nvPr>
            <p:ph type="sldNum" sz="quarter" idx="12"/>
          </p:nvPr>
        </p:nvSpPr>
        <p:spPr/>
        <p:txBody>
          <a:bodyPr/>
          <a:lstStyle/>
          <a:p>
            <a:fld id="{5DFF13A9-1037-4D5A-A349-B944681F0EB5}" type="slidenum">
              <a:rPr lang="en-US" smtClean="0"/>
              <a:pPr/>
              <a:t>19</a:t>
            </a:fld>
            <a:endParaRPr lang="en-US" dirty="0"/>
          </a:p>
        </p:txBody>
      </p:sp>
      <p:sp>
        <p:nvSpPr>
          <p:cNvPr id="6" name="Title 5"/>
          <p:cNvSpPr>
            <a:spLocks noGrp="1"/>
          </p:cNvSpPr>
          <p:nvPr>
            <p:ph type="title"/>
          </p:nvPr>
        </p:nvSpPr>
        <p:spPr/>
        <p:txBody>
          <a:bodyPr>
            <a:normAutofit/>
          </a:bodyPr>
          <a:lstStyle/>
          <a:p>
            <a:r>
              <a:rPr lang="en-US" dirty="0" smtClean="0"/>
              <a:t>MSEL for the CRC Drill</a:t>
            </a:r>
            <a:endParaRPr lang="en-US" dirty="0">
              <a:solidFill>
                <a:srgbClr val="FF0000"/>
              </a:solidFill>
            </a:endParaRPr>
          </a:p>
        </p:txBody>
      </p:sp>
    </p:spTree>
    <p:extLst>
      <p:ext uri="{BB962C8B-B14F-4D97-AF65-F5344CB8AC3E}">
        <p14:creationId xmlns="" xmlns:p14="http://schemas.microsoft.com/office/powerpoint/2010/main" val="585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CRC Drill Name</a:t>
            </a:r>
            <a:endParaRPr lang="en-US" dirty="0"/>
          </a:p>
        </p:txBody>
      </p:sp>
      <p:sp>
        <p:nvSpPr>
          <p:cNvPr id="3" name="Subtitle 2"/>
          <p:cNvSpPr>
            <a:spLocks noGrp="1"/>
          </p:cNvSpPr>
          <p:nvPr>
            <p:ph type="subTitle" idx="1"/>
          </p:nvPr>
        </p:nvSpPr>
        <p:spPr/>
        <p:txBody>
          <a:bodyPr/>
          <a:lstStyle/>
          <a:p>
            <a:r>
              <a:rPr lang="en-US" dirty="0" smtClean="0"/>
              <a:t>Midterm Planning Meeting</a:t>
            </a:r>
          </a:p>
          <a:p>
            <a:r>
              <a:rPr lang="en-US" dirty="0" smtClean="0"/>
              <a:t>[Date]</a:t>
            </a:r>
            <a:endParaRPr lang="en-US" dirty="0"/>
          </a:p>
        </p:txBody>
      </p:sp>
      <p:cxnSp>
        <p:nvCxnSpPr>
          <p:cNvPr id="5" name="Straight Connector 4"/>
          <p:cNvCxnSpPr/>
          <p:nvPr/>
        </p:nvCxnSpPr>
        <p:spPr>
          <a:xfrm>
            <a:off x="381000" y="1143000"/>
            <a:ext cx="8229600" cy="0"/>
          </a:xfrm>
          <a:prstGeom prst="line">
            <a:avLst/>
          </a:prstGeom>
          <a:ln w="12700">
            <a:solidFill>
              <a:srgbClr val="002F80"/>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p:txBody>
          <a:bodyPr/>
          <a:lstStyle/>
          <a:p>
            <a:r>
              <a:rPr lang="en-US" dirty="0" smtClean="0"/>
              <a:t>[Review </a:t>
            </a:r>
            <a:r>
              <a:rPr lang="en-US" dirty="0" err="1" smtClean="0"/>
              <a:t>Symptomology</a:t>
            </a:r>
            <a:r>
              <a:rPr lang="en-US" dirty="0" smtClean="0"/>
              <a:t> Cards and develop additional injects as needed] </a:t>
            </a:r>
          </a:p>
          <a:p>
            <a:endParaRPr lang="en-US" dirty="0"/>
          </a:p>
        </p:txBody>
      </p:sp>
      <p:sp>
        <p:nvSpPr>
          <p:cNvPr id="4" name="Slide Number Placeholder 3"/>
          <p:cNvSpPr>
            <a:spLocks noGrp="1"/>
          </p:cNvSpPr>
          <p:nvPr>
            <p:ph type="sldNum" sz="quarter" idx="12"/>
          </p:nvPr>
        </p:nvSpPr>
        <p:spPr/>
        <p:txBody>
          <a:bodyPr/>
          <a:lstStyle/>
          <a:p>
            <a:fld id="{5DFF13A9-1037-4D5A-A349-B944681F0EB5}" type="slidenum">
              <a:rPr lang="en-US" smtClean="0"/>
              <a:pPr/>
              <a:t>20</a:t>
            </a:fld>
            <a:endParaRPr lang="en-US" dirty="0"/>
          </a:p>
        </p:txBody>
      </p:sp>
      <p:sp>
        <p:nvSpPr>
          <p:cNvPr id="6" name="Title 5"/>
          <p:cNvSpPr>
            <a:spLocks noGrp="1"/>
          </p:cNvSpPr>
          <p:nvPr>
            <p:ph type="title"/>
          </p:nvPr>
        </p:nvSpPr>
        <p:spPr/>
        <p:txBody>
          <a:bodyPr>
            <a:normAutofit/>
          </a:bodyPr>
          <a:lstStyle/>
          <a:p>
            <a:r>
              <a:rPr lang="en-US" dirty="0" err="1" smtClean="0"/>
              <a:t>Symptomology</a:t>
            </a:r>
            <a:r>
              <a:rPr lang="en-US" dirty="0" smtClean="0"/>
              <a:t> Cards</a:t>
            </a:r>
            <a:endParaRPr lang="en-US" dirty="0">
              <a:solidFill>
                <a:srgbClr val="FF0000"/>
              </a:solidFill>
            </a:endParaRPr>
          </a:p>
        </p:txBody>
      </p:sp>
    </p:spTree>
    <p:extLst>
      <p:ext uri="{BB962C8B-B14F-4D97-AF65-F5344CB8AC3E}">
        <p14:creationId xmlns="" xmlns:p14="http://schemas.microsoft.com/office/powerpoint/2010/main" val="5853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Creating a Realistic CRC Drill</a:t>
            </a:r>
            <a:endParaRPr lang="en-US" dirty="0"/>
          </a:p>
        </p:txBody>
      </p:sp>
      <p:sp>
        <p:nvSpPr>
          <p:cNvPr id="3" name="Content Placeholder 2"/>
          <p:cNvSpPr>
            <a:spLocks noGrp="1"/>
          </p:cNvSpPr>
          <p:nvPr>
            <p:ph idx="1"/>
          </p:nvPr>
        </p:nvSpPr>
        <p:spPr/>
        <p:txBody>
          <a:bodyPr/>
          <a:lstStyle/>
          <a:p>
            <a:r>
              <a:rPr lang="en-US" dirty="0"/>
              <a:t>A CRC operating in the aftermath of a nuclear detonation will find itself dealing with a wide variety of people (including vulnerable populations) with a wide variety of impacts and needs (medical, radiological, psychosocial, informational).</a:t>
            </a:r>
          </a:p>
          <a:p>
            <a:r>
              <a:rPr lang="en-US" dirty="0"/>
              <a:t>For a CRC drill to be realistic, its objectives should ensure that this broad range of issues and impacts is </a:t>
            </a:r>
            <a:r>
              <a:rPr lang="en-US" dirty="0" smtClean="0"/>
              <a:t>included.</a:t>
            </a:r>
            <a:endParaRPr lang="en-US" dirty="0"/>
          </a:p>
        </p:txBody>
      </p:sp>
      <p:sp>
        <p:nvSpPr>
          <p:cNvPr id="4" name="Slide Number Placeholder 3"/>
          <p:cNvSpPr>
            <a:spLocks noGrp="1"/>
          </p:cNvSpPr>
          <p:nvPr>
            <p:ph type="sldNum" sz="quarter" idx="12"/>
          </p:nvPr>
        </p:nvSpPr>
        <p:spPr/>
        <p:txBody>
          <a:bodyPr/>
          <a:lstStyle/>
          <a:p>
            <a:fld id="{5DFF13A9-1037-4D5A-A349-B944681F0EB5}" type="slidenum">
              <a:rPr lang="en-US" smtClean="0"/>
              <a:pPr/>
              <a:t>21</a:t>
            </a:fld>
            <a:endParaRPr lang="en-US" dirty="0"/>
          </a:p>
        </p:txBody>
      </p:sp>
    </p:spTree>
    <p:extLst>
      <p:ext uri="{BB962C8B-B14F-4D97-AF65-F5344CB8AC3E}">
        <p14:creationId xmlns:p14="http://schemas.microsoft.com/office/powerpoint/2010/main" xmlns="" val="275626189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Drill Simulation</a:t>
            </a:r>
            <a:endParaRPr lang="en-US" dirty="0"/>
          </a:p>
        </p:txBody>
      </p:sp>
      <p:sp>
        <p:nvSpPr>
          <p:cNvPr id="3" name="Content Placeholder 2"/>
          <p:cNvSpPr>
            <a:spLocks noGrp="1"/>
          </p:cNvSpPr>
          <p:nvPr>
            <p:ph idx="1"/>
          </p:nvPr>
        </p:nvSpPr>
        <p:spPr/>
        <p:txBody>
          <a:bodyPr>
            <a:normAutofit/>
          </a:bodyPr>
          <a:lstStyle/>
          <a:p>
            <a:r>
              <a:rPr lang="en-US" dirty="0" smtClean="0"/>
              <a:t>[Identify needed simulations, either to or from Players] </a:t>
            </a:r>
            <a:endParaRPr lang="en-US" dirty="0"/>
          </a:p>
        </p:txBody>
      </p:sp>
      <p:sp>
        <p:nvSpPr>
          <p:cNvPr id="4" name="Slide Number Placeholder 3"/>
          <p:cNvSpPr>
            <a:spLocks noGrp="1"/>
          </p:cNvSpPr>
          <p:nvPr>
            <p:ph type="sldNum" sz="quarter" idx="12"/>
          </p:nvPr>
        </p:nvSpPr>
        <p:spPr/>
        <p:txBody>
          <a:bodyPr/>
          <a:lstStyle/>
          <a:p>
            <a:fld id="{5DFF13A9-1037-4D5A-A349-B944681F0EB5}" type="slidenum">
              <a:rPr lang="en-US" smtClean="0"/>
              <a:pPr/>
              <a:t>22</a:t>
            </a:fld>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p:txBody>
          <a:bodyPr/>
          <a:lstStyle/>
          <a:p>
            <a:r>
              <a:rPr lang="en-US" dirty="0" smtClean="0"/>
              <a:t>[Update the EEGs as needed] </a:t>
            </a:r>
          </a:p>
          <a:p>
            <a:endParaRPr lang="en-US" dirty="0"/>
          </a:p>
        </p:txBody>
      </p:sp>
      <p:sp>
        <p:nvSpPr>
          <p:cNvPr id="4" name="Slide Number Placeholder 3"/>
          <p:cNvSpPr>
            <a:spLocks noGrp="1"/>
          </p:cNvSpPr>
          <p:nvPr>
            <p:ph type="sldNum" sz="quarter" idx="12"/>
          </p:nvPr>
        </p:nvSpPr>
        <p:spPr/>
        <p:txBody>
          <a:bodyPr/>
          <a:lstStyle/>
          <a:p>
            <a:fld id="{5DFF13A9-1037-4D5A-A349-B944681F0EB5}" type="slidenum">
              <a:rPr lang="en-US" smtClean="0"/>
              <a:pPr/>
              <a:t>23</a:t>
            </a:fld>
            <a:endParaRPr lang="en-US" dirty="0"/>
          </a:p>
        </p:txBody>
      </p:sp>
      <p:sp>
        <p:nvSpPr>
          <p:cNvPr id="6" name="Title 5"/>
          <p:cNvSpPr>
            <a:spLocks noGrp="1"/>
          </p:cNvSpPr>
          <p:nvPr>
            <p:ph type="title"/>
          </p:nvPr>
        </p:nvSpPr>
        <p:spPr/>
        <p:txBody>
          <a:bodyPr>
            <a:normAutofit/>
          </a:bodyPr>
          <a:lstStyle/>
          <a:p>
            <a:r>
              <a:rPr lang="en-US" dirty="0" smtClean="0"/>
              <a:t>Exercise Evaluation Guides (EEGs)</a:t>
            </a:r>
            <a:endParaRPr lang="en-US" dirty="0">
              <a:solidFill>
                <a:srgbClr val="FF0000"/>
              </a:solidFill>
            </a:endParaRPr>
          </a:p>
        </p:txBody>
      </p:sp>
    </p:spTree>
    <p:extLst>
      <p:ext uri="{BB962C8B-B14F-4D97-AF65-F5344CB8AC3E}">
        <p14:creationId xmlns="" xmlns:p14="http://schemas.microsoft.com/office/powerpoint/2010/main" val="5853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Draft Drill Documentation - Design</a:t>
            </a:r>
            <a:endParaRPr lang="en-US" dirty="0"/>
          </a:p>
        </p:txBody>
      </p:sp>
      <p:sp>
        <p:nvSpPr>
          <p:cNvPr id="4" name="Content Placeholder 3"/>
          <p:cNvSpPr>
            <a:spLocks noGrp="1"/>
          </p:cNvSpPr>
          <p:nvPr>
            <p:ph idx="1"/>
          </p:nvPr>
        </p:nvSpPr>
        <p:spPr/>
        <p:txBody>
          <a:bodyPr/>
          <a:lstStyle/>
          <a:p>
            <a:r>
              <a:rPr lang="en-US" dirty="0" smtClean="0"/>
              <a:t>Exercise Plan</a:t>
            </a:r>
          </a:p>
          <a:p>
            <a:r>
              <a:rPr lang="en-US" dirty="0" smtClean="0"/>
              <a:t>Controller/Evaluator (C/E) Handbook</a:t>
            </a:r>
          </a:p>
          <a:p>
            <a:r>
              <a:rPr lang="en-US" dirty="0" smtClean="0"/>
              <a:t>Player Handbook</a:t>
            </a:r>
          </a:p>
          <a:p>
            <a:endParaRPr lang="en-US" dirty="0"/>
          </a:p>
        </p:txBody>
      </p:sp>
      <p:sp>
        <p:nvSpPr>
          <p:cNvPr id="5" name="Slide Number Placeholder 4"/>
          <p:cNvSpPr>
            <a:spLocks noGrp="1"/>
          </p:cNvSpPr>
          <p:nvPr>
            <p:ph type="sldNum" sz="quarter" idx="12"/>
          </p:nvPr>
        </p:nvSpPr>
        <p:spPr/>
        <p:txBody>
          <a:bodyPr/>
          <a:lstStyle/>
          <a:p>
            <a:fld id="{5DFF13A9-1037-4D5A-A349-B944681F0EB5}" type="slidenum">
              <a:rPr lang="en-US" smtClean="0"/>
              <a:pPr/>
              <a:t>24</a:t>
            </a:fld>
            <a:endParaRPr lang="en-U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Drill Development Discussion Points </a:t>
            </a:r>
            <a:endParaRPr lang="en-US" dirty="0"/>
          </a:p>
        </p:txBody>
      </p:sp>
      <p:sp>
        <p:nvSpPr>
          <p:cNvPr id="3" name="Content Placeholder 2"/>
          <p:cNvSpPr>
            <a:spLocks noGrp="1"/>
          </p:cNvSpPr>
          <p:nvPr>
            <p:ph idx="1"/>
          </p:nvPr>
        </p:nvSpPr>
        <p:spPr/>
        <p:txBody>
          <a:bodyPr/>
          <a:lstStyle/>
          <a:p>
            <a:r>
              <a:rPr lang="en-US" dirty="0" smtClean="0"/>
              <a:t>Develop drill schedule </a:t>
            </a:r>
          </a:p>
          <a:p>
            <a:r>
              <a:rPr lang="en-US" dirty="0" smtClean="0"/>
              <a:t>Review and update drill logistical arrangements</a:t>
            </a:r>
          </a:p>
          <a:p>
            <a:r>
              <a:rPr lang="en-US" dirty="0" smtClean="0"/>
              <a:t>Review and update drill staffing requirements</a:t>
            </a:r>
          </a:p>
          <a:p>
            <a:r>
              <a:rPr lang="en-US" dirty="0" smtClean="0"/>
              <a:t>Review and update drill documentation</a:t>
            </a:r>
          </a:p>
          <a:p>
            <a:r>
              <a:rPr lang="en-US" dirty="0" smtClean="0"/>
              <a:t>Review and update drill planning timeline</a:t>
            </a:r>
          </a:p>
          <a:p>
            <a:pPr lvl="1"/>
            <a:endParaRPr lang="en-US" dirty="0" smtClean="0"/>
          </a:p>
          <a:p>
            <a:pPr lvl="1"/>
            <a:endParaRPr lang="en-US" dirty="0"/>
          </a:p>
        </p:txBody>
      </p:sp>
      <p:sp>
        <p:nvSpPr>
          <p:cNvPr id="4" name="Slide Number Placeholder 3"/>
          <p:cNvSpPr>
            <a:spLocks noGrp="1"/>
          </p:cNvSpPr>
          <p:nvPr>
            <p:ph type="sldNum" sz="quarter" idx="12"/>
          </p:nvPr>
        </p:nvSpPr>
        <p:spPr/>
        <p:txBody>
          <a:bodyPr/>
          <a:lstStyle/>
          <a:p>
            <a:fld id="{5DFF13A9-1037-4D5A-A349-B944681F0EB5}" type="slidenum">
              <a:rPr lang="en-US" smtClean="0"/>
              <a:pPr/>
              <a:t>25</a:t>
            </a:fld>
            <a:endParaRPr lang="en-US"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Drill Schedule</a:t>
            </a:r>
            <a:endParaRPr lang="en-US" dirty="0"/>
          </a:p>
        </p:txBody>
      </p:sp>
      <p:sp>
        <p:nvSpPr>
          <p:cNvPr id="3" name="Content Placeholder 2"/>
          <p:cNvSpPr>
            <a:spLocks noGrp="1"/>
          </p:cNvSpPr>
          <p:nvPr>
            <p:ph idx="1"/>
          </p:nvPr>
        </p:nvSpPr>
        <p:spPr>
          <a:xfrm>
            <a:off x="457200" y="1264578"/>
            <a:ext cx="8229600" cy="4495800"/>
          </a:xfrm>
        </p:spPr>
        <p:txBody>
          <a:bodyPr>
            <a:noAutofit/>
          </a:bodyPr>
          <a:lstStyle/>
          <a:p>
            <a:r>
              <a:rPr lang="en-US" dirty="0" smtClean="0"/>
              <a:t>Pre-Drill:</a:t>
            </a:r>
          </a:p>
          <a:p>
            <a:pPr lvl="1"/>
            <a:r>
              <a:rPr lang="en-US" dirty="0" smtClean="0"/>
              <a:t>Controller/Evaluator briefing: [Date/time]</a:t>
            </a:r>
          </a:p>
          <a:p>
            <a:pPr lvl="1"/>
            <a:r>
              <a:rPr lang="en-US" dirty="0" smtClean="0"/>
              <a:t>Actor training/briefing: [Date/time]</a:t>
            </a:r>
          </a:p>
          <a:p>
            <a:pPr lvl="1"/>
            <a:r>
              <a:rPr lang="en-US" dirty="0" smtClean="0"/>
              <a:t>Player briefing: [Date/time]</a:t>
            </a:r>
          </a:p>
          <a:p>
            <a:pPr lvl="1"/>
            <a:r>
              <a:rPr lang="en-US" dirty="0" smtClean="0"/>
              <a:t>Set up and staging of drill location: [Date/time]</a:t>
            </a:r>
          </a:p>
        </p:txBody>
      </p:sp>
      <p:sp>
        <p:nvSpPr>
          <p:cNvPr id="4" name="Slide Number Placeholder 3"/>
          <p:cNvSpPr>
            <a:spLocks noGrp="1"/>
          </p:cNvSpPr>
          <p:nvPr>
            <p:ph type="sldNum" sz="quarter" idx="12"/>
          </p:nvPr>
        </p:nvSpPr>
        <p:spPr/>
        <p:txBody>
          <a:bodyPr/>
          <a:lstStyle/>
          <a:p>
            <a:fld id="{5DFF13A9-1037-4D5A-A349-B944681F0EB5}" type="slidenum">
              <a:rPr lang="en-US" smtClean="0"/>
              <a:pPr/>
              <a:t>26</a:t>
            </a:fld>
            <a:endParaRPr lang="en-US" dirty="0"/>
          </a:p>
        </p:txBody>
      </p:sp>
    </p:spTree>
    <p:extLst>
      <p:ext uri="{BB962C8B-B14F-4D97-AF65-F5344CB8AC3E}">
        <p14:creationId xmlns="" xmlns:p14="http://schemas.microsoft.com/office/powerpoint/2010/main" val="115501889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Drill Schedule</a:t>
            </a:r>
            <a:endParaRPr lang="en-US" dirty="0"/>
          </a:p>
        </p:txBody>
      </p:sp>
      <p:sp>
        <p:nvSpPr>
          <p:cNvPr id="3" name="Content Placeholder 2"/>
          <p:cNvSpPr>
            <a:spLocks noGrp="1"/>
          </p:cNvSpPr>
          <p:nvPr>
            <p:ph idx="1"/>
          </p:nvPr>
        </p:nvSpPr>
        <p:spPr>
          <a:xfrm>
            <a:off x="457200" y="1264578"/>
            <a:ext cx="8229600" cy="4495800"/>
          </a:xfrm>
        </p:spPr>
        <p:txBody>
          <a:bodyPr>
            <a:noAutofit/>
          </a:bodyPr>
          <a:lstStyle/>
          <a:p>
            <a:r>
              <a:rPr lang="en-US" dirty="0" smtClean="0"/>
              <a:t>Drill Day: [Date]</a:t>
            </a:r>
          </a:p>
          <a:p>
            <a:pPr lvl="1"/>
            <a:r>
              <a:rPr lang="en-US" dirty="0" smtClean="0"/>
              <a:t>Participant registration:/check-in [Time]</a:t>
            </a:r>
          </a:p>
          <a:p>
            <a:pPr lvl="1"/>
            <a:r>
              <a:rPr lang="en-US" dirty="0" smtClean="0"/>
              <a:t>Participant briefing: [Time]</a:t>
            </a:r>
          </a:p>
          <a:p>
            <a:pPr lvl="1"/>
            <a:r>
              <a:rPr lang="en-US" dirty="0" smtClean="0"/>
              <a:t>Start of exercise (</a:t>
            </a:r>
            <a:r>
              <a:rPr lang="en-US" dirty="0" err="1" smtClean="0"/>
              <a:t>StartEx</a:t>
            </a:r>
            <a:r>
              <a:rPr lang="en-US" dirty="0" smtClean="0"/>
              <a:t>): [Time]</a:t>
            </a:r>
          </a:p>
          <a:p>
            <a:pPr lvl="1"/>
            <a:r>
              <a:rPr lang="en-US" dirty="0" smtClean="0"/>
              <a:t>End of exercise (</a:t>
            </a:r>
            <a:r>
              <a:rPr lang="en-US" dirty="0" err="1" smtClean="0"/>
              <a:t>EndEx</a:t>
            </a:r>
            <a:r>
              <a:rPr lang="en-US" dirty="0" smtClean="0"/>
              <a:t>): [Time]</a:t>
            </a:r>
          </a:p>
          <a:p>
            <a:pPr lvl="1"/>
            <a:r>
              <a:rPr lang="en-US" dirty="0" smtClean="0"/>
              <a:t>Actor Debriefing: Immediately after </a:t>
            </a:r>
            <a:r>
              <a:rPr lang="en-US" dirty="0" err="1" smtClean="0"/>
              <a:t>EndEx</a:t>
            </a:r>
            <a:endParaRPr lang="en-US" dirty="0" smtClean="0"/>
          </a:p>
          <a:p>
            <a:pPr lvl="1"/>
            <a:r>
              <a:rPr lang="en-US" dirty="0" smtClean="0"/>
              <a:t>Hot Wash: Immediately after </a:t>
            </a:r>
            <a:r>
              <a:rPr lang="en-US" dirty="0" err="1" smtClean="0"/>
              <a:t>EndEx</a:t>
            </a:r>
            <a:endParaRPr lang="en-US" dirty="0" smtClean="0"/>
          </a:p>
          <a:p>
            <a:pPr lvl="1"/>
            <a:r>
              <a:rPr lang="en-US" dirty="0" smtClean="0"/>
              <a:t>Controller/Evaluator debriefing: Immediately after Hot Wash</a:t>
            </a:r>
          </a:p>
          <a:p>
            <a:r>
              <a:rPr lang="en-US" dirty="0" smtClean="0"/>
              <a:t>After Action Meeting: [Date]</a:t>
            </a:r>
            <a:endParaRPr lang="en-US" dirty="0"/>
          </a:p>
        </p:txBody>
      </p:sp>
      <p:sp>
        <p:nvSpPr>
          <p:cNvPr id="4" name="Slide Number Placeholder 3"/>
          <p:cNvSpPr>
            <a:spLocks noGrp="1"/>
          </p:cNvSpPr>
          <p:nvPr>
            <p:ph type="sldNum" sz="quarter" idx="12"/>
          </p:nvPr>
        </p:nvSpPr>
        <p:spPr/>
        <p:txBody>
          <a:bodyPr/>
          <a:lstStyle/>
          <a:p>
            <a:fld id="{5DFF13A9-1037-4D5A-A349-B944681F0EB5}" type="slidenum">
              <a:rPr lang="en-US" smtClean="0"/>
              <a:pPr/>
              <a:t>27</a:t>
            </a:fld>
            <a:endParaRPr lang="en-US" dirty="0"/>
          </a:p>
        </p:txBody>
      </p:sp>
    </p:spTree>
    <p:extLst>
      <p:ext uri="{BB962C8B-B14F-4D97-AF65-F5344CB8AC3E}">
        <p14:creationId xmlns="" xmlns:p14="http://schemas.microsoft.com/office/powerpoint/2010/main" val="115501889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Drill Logistics</a:t>
            </a:r>
            <a:endParaRPr lang="en-US" dirty="0"/>
          </a:p>
        </p:txBody>
      </p:sp>
      <p:sp>
        <p:nvSpPr>
          <p:cNvPr id="3" name="Content Placeholder 2"/>
          <p:cNvSpPr>
            <a:spLocks noGrp="1"/>
          </p:cNvSpPr>
          <p:nvPr>
            <p:ph idx="1"/>
          </p:nvPr>
        </p:nvSpPr>
        <p:spPr/>
        <p:txBody>
          <a:bodyPr/>
          <a:lstStyle/>
          <a:p>
            <a:r>
              <a:rPr lang="en-US" dirty="0" smtClean="0"/>
              <a:t>Drill location</a:t>
            </a:r>
          </a:p>
          <a:p>
            <a:pPr lvl="1"/>
            <a:r>
              <a:rPr lang="en-US" dirty="0" smtClean="0"/>
              <a:t>[Venue arrangements, including location(s), setup, etc.]</a:t>
            </a:r>
          </a:p>
          <a:p>
            <a:pPr lvl="1"/>
            <a:r>
              <a:rPr lang="en-US" dirty="0" smtClean="0"/>
              <a:t>[Any locations for designated drill areas, such as registration/check-in area, waiting area, observer/media area, etc.]</a:t>
            </a:r>
          </a:p>
          <a:p>
            <a:r>
              <a:rPr lang="en-US" dirty="0" smtClean="0"/>
              <a:t>A/V requirements [screens, microphones, etc.]</a:t>
            </a:r>
          </a:p>
          <a:p>
            <a:r>
              <a:rPr lang="en-US" dirty="0" smtClean="0"/>
              <a:t>Security</a:t>
            </a:r>
          </a:p>
          <a:p>
            <a:pPr lvl="1"/>
            <a:r>
              <a:rPr lang="en-US" dirty="0" smtClean="0"/>
              <a:t>[Badging and identification arrangements]</a:t>
            </a:r>
          </a:p>
          <a:p>
            <a:r>
              <a:rPr lang="en-US" dirty="0" smtClean="0"/>
              <a:t>Parking and transportation</a:t>
            </a:r>
          </a:p>
          <a:p>
            <a:pPr lvl="1"/>
            <a:r>
              <a:rPr lang="en-US" dirty="0" smtClean="0"/>
              <a:t>[Parking and transportation arrangements]</a:t>
            </a:r>
          </a:p>
        </p:txBody>
      </p:sp>
      <p:sp>
        <p:nvSpPr>
          <p:cNvPr id="4" name="Slide Number Placeholder 3"/>
          <p:cNvSpPr>
            <a:spLocks noGrp="1"/>
          </p:cNvSpPr>
          <p:nvPr>
            <p:ph type="sldNum" sz="quarter" idx="12"/>
          </p:nvPr>
        </p:nvSpPr>
        <p:spPr/>
        <p:txBody>
          <a:bodyPr/>
          <a:lstStyle/>
          <a:p>
            <a:fld id="{5DFF13A9-1037-4D5A-A349-B944681F0EB5}" type="slidenum">
              <a:rPr lang="en-US" smtClean="0"/>
              <a:pPr/>
              <a:t>28</a:t>
            </a:fld>
            <a:endParaRPr lang="en-US"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Drill Communications and Supplies</a:t>
            </a:r>
            <a:endParaRPr lang="en-US" dirty="0"/>
          </a:p>
        </p:txBody>
      </p:sp>
      <p:sp>
        <p:nvSpPr>
          <p:cNvPr id="3" name="Content Placeholder 2"/>
          <p:cNvSpPr>
            <a:spLocks noGrp="1"/>
          </p:cNvSpPr>
          <p:nvPr>
            <p:ph idx="1"/>
          </p:nvPr>
        </p:nvSpPr>
        <p:spPr/>
        <p:txBody>
          <a:bodyPr/>
          <a:lstStyle/>
          <a:p>
            <a:r>
              <a:rPr lang="en-US" dirty="0" smtClean="0"/>
              <a:t>Internal Communications</a:t>
            </a:r>
          </a:p>
          <a:p>
            <a:pPr lvl="1"/>
            <a:r>
              <a:rPr lang="en-US" dirty="0" smtClean="0"/>
              <a:t>Between Controllers and Evaluators</a:t>
            </a:r>
          </a:p>
          <a:p>
            <a:pPr lvl="1"/>
            <a:r>
              <a:rPr lang="en-US" dirty="0" smtClean="0"/>
              <a:t>Between the </a:t>
            </a:r>
            <a:r>
              <a:rPr lang="en-US" dirty="0" err="1" smtClean="0"/>
              <a:t>SimCell</a:t>
            </a:r>
            <a:r>
              <a:rPr lang="en-US" dirty="0" smtClean="0"/>
              <a:t> and Players</a:t>
            </a:r>
          </a:p>
          <a:p>
            <a:r>
              <a:rPr lang="en-US" dirty="0" smtClean="0"/>
              <a:t>Supplies [see the Supply List in the Toolkit]</a:t>
            </a:r>
          </a:p>
          <a:p>
            <a:r>
              <a:rPr lang="en-US" dirty="0" smtClean="0"/>
              <a:t>Planning Team Coordinators</a:t>
            </a:r>
          </a:p>
        </p:txBody>
      </p:sp>
      <p:sp>
        <p:nvSpPr>
          <p:cNvPr id="4" name="Slide Number Placeholder 3"/>
          <p:cNvSpPr>
            <a:spLocks noGrp="1"/>
          </p:cNvSpPr>
          <p:nvPr>
            <p:ph type="sldNum" sz="quarter" idx="12"/>
          </p:nvPr>
        </p:nvSpPr>
        <p:spPr/>
        <p:txBody>
          <a:bodyPr/>
          <a:lstStyle/>
          <a:p>
            <a:fld id="{5DFF13A9-1037-4D5A-A349-B944681F0EB5}" type="slidenum">
              <a:rPr lang="en-US" smtClean="0"/>
              <a:pPr/>
              <a:t>29</a:t>
            </a:fld>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Welcome</a:t>
            </a:r>
            <a:endParaRPr lang="en-US" dirty="0"/>
          </a:p>
        </p:txBody>
      </p:sp>
      <p:sp>
        <p:nvSpPr>
          <p:cNvPr id="4" name="Content Placeholder 3"/>
          <p:cNvSpPr>
            <a:spLocks noGrp="1"/>
          </p:cNvSpPr>
          <p:nvPr>
            <p:ph idx="1"/>
          </p:nvPr>
        </p:nvSpPr>
        <p:spPr/>
        <p:txBody>
          <a:bodyPr/>
          <a:lstStyle/>
          <a:p>
            <a:r>
              <a:rPr lang="en-US" dirty="0" smtClean="0"/>
              <a:t>[Name]</a:t>
            </a:r>
          </a:p>
          <a:p>
            <a:r>
              <a:rPr lang="en-US" dirty="0" smtClean="0"/>
              <a:t>[Title (e.g., Drill Director or Lead Planner)]</a:t>
            </a:r>
          </a:p>
          <a:p>
            <a:r>
              <a:rPr lang="en-US" dirty="0" smtClean="0"/>
              <a:t>[Organization]</a:t>
            </a:r>
            <a:endParaRPr lang="en-US" dirty="0"/>
          </a:p>
        </p:txBody>
      </p:sp>
      <p:sp>
        <p:nvSpPr>
          <p:cNvPr id="5" name="Slide Number Placeholder 4"/>
          <p:cNvSpPr>
            <a:spLocks noGrp="1"/>
          </p:cNvSpPr>
          <p:nvPr>
            <p:ph type="sldNum" sz="quarter" idx="12"/>
          </p:nvPr>
        </p:nvSpPr>
        <p:spPr/>
        <p:txBody>
          <a:bodyPr/>
          <a:lstStyle/>
          <a:p>
            <a:fld id="{5DFF13A9-1037-4D5A-A349-B944681F0EB5}" type="slidenum">
              <a:rPr lang="en-US" smtClean="0"/>
              <a:pPr/>
              <a:t>3</a:t>
            </a:fld>
            <a:endParaRPr lang="en-US"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Drill Staffing</a:t>
            </a:r>
            <a:endParaRPr lang="en-US" dirty="0"/>
          </a:p>
        </p:txBody>
      </p:sp>
      <p:sp>
        <p:nvSpPr>
          <p:cNvPr id="3" name="Content Placeholder 2"/>
          <p:cNvSpPr>
            <a:spLocks noGrp="1"/>
          </p:cNvSpPr>
          <p:nvPr>
            <p:ph idx="1"/>
          </p:nvPr>
        </p:nvSpPr>
        <p:spPr/>
        <p:txBody>
          <a:bodyPr/>
          <a:lstStyle/>
          <a:p>
            <a:r>
              <a:rPr lang="en-US" dirty="0" smtClean="0"/>
              <a:t>Drill control</a:t>
            </a:r>
          </a:p>
          <a:p>
            <a:pPr lvl="1"/>
            <a:r>
              <a:rPr lang="en-US" dirty="0" smtClean="0"/>
              <a:t>Lead or Controller: [Name/organization]</a:t>
            </a:r>
          </a:p>
          <a:p>
            <a:pPr lvl="1"/>
            <a:r>
              <a:rPr lang="en-US" dirty="0" smtClean="0"/>
              <a:t>Safety Controller: [Name/organization]</a:t>
            </a:r>
          </a:p>
          <a:p>
            <a:pPr lvl="1"/>
            <a:r>
              <a:rPr lang="en-US" dirty="0" smtClean="0"/>
              <a:t>[Other controllers as needed]</a:t>
            </a:r>
          </a:p>
          <a:p>
            <a:r>
              <a:rPr lang="en-US" dirty="0" smtClean="0"/>
              <a:t>Drill evaluation</a:t>
            </a:r>
          </a:p>
          <a:p>
            <a:pPr lvl="1"/>
            <a:r>
              <a:rPr lang="en-US" dirty="0" smtClean="0"/>
              <a:t>Lead Evaluator: [Name/organization]</a:t>
            </a:r>
          </a:p>
          <a:p>
            <a:pPr lvl="1"/>
            <a:r>
              <a:rPr lang="en-US" dirty="0" smtClean="0"/>
              <a:t>[Other evaluators]</a:t>
            </a:r>
          </a:p>
          <a:p>
            <a:r>
              <a:rPr lang="en-US" dirty="0" smtClean="0"/>
              <a:t>Drill simulation</a:t>
            </a:r>
          </a:p>
          <a:p>
            <a:r>
              <a:rPr lang="en-US" dirty="0" smtClean="0"/>
              <a:t>Drill support</a:t>
            </a:r>
          </a:p>
          <a:p>
            <a:pPr lvl="1"/>
            <a:endParaRPr lang="en-US" dirty="0"/>
          </a:p>
        </p:txBody>
      </p:sp>
      <p:sp>
        <p:nvSpPr>
          <p:cNvPr id="4" name="Slide Number Placeholder 3"/>
          <p:cNvSpPr>
            <a:spLocks noGrp="1"/>
          </p:cNvSpPr>
          <p:nvPr>
            <p:ph type="sldNum" sz="quarter" idx="12"/>
          </p:nvPr>
        </p:nvSpPr>
        <p:spPr/>
        <p:txBody>
          <a:bodyPr/>
          <a:lstStyle/>
          <a:p>
            <a:fld id="{5DFF13A9-1037-4D5A-A349-B944681F0EB5}" type="slidenum">
              <a:rPr lang="en-US" smtClean="0"/>
              <a:pPr/>
              <a:t>30</a:t>
            </a:fld>
            <a:endParaRPr lang="en-US"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Observers/Media</a:t>
            </a:r>
            <a:endParaRPr lang="en-US" dirty="0"/>
          </a:p>
        </p:txBody>
      </p:sp>
      <p:sp>
        <p:nvSpPr>
          <p:cNvPr id="3" name="Content Placeholder 2"/>
          <p:cNvSpPr>
            <a:spLocks noGrp="1"/>
          </p:cNvSpPr>
          <p:nvPr>
            <p:ph idx="1"/>
          </p:nvPr>
        </p:nvSpPr>
        <p:spPr/>
        <p:txBody>
          <a:bodyPr/>
          <a:lstStyle/>
          <a:p>
            <a:r>
              <a:rPr lang="en-US" dirty="0" smtClean="0"/>
              <a:t>Observers</a:t>
            </a:r>
          </a:p>
          <a:p>
            <a:pPr lvl="1"/>
            <a:r>
              <a:rPr lang="en-US" dirty="0" smtClean="0"/>
              <a:t>[Organization name and area of interest]</a:t>
            </a:r>
          </a:p>
          <a:p>
            <a:r>
              <a:rPr lang="en-US" dirty="0" smtClean="0"/>
              <a:t>Media</a:t>
            </a:r>
          </a:p>
          <a:p>
            <a:pPr lvl="1"/>
            <a:r>
              <a:rPr lang="en-US" dirty="0" smtClean="0"/>
              <a:t>[publication name and area of interest]</a:t>
            </a:r>
          </a:p>
          <a:p>
            <a:r>
              <a:rPr lang="en-US" dirty="0" smtClean="0"/>
              <a:t>VIPs</a:t>
            </a:r>
          </a:p>
          <a:p>
            <a:r>
              <a:rPr lang="en-US" dirty="0" smtClean="0"/>
              <a:t>Special arrangements</a:t>
            </a:r>
            <a:endParaRPr lang="en-US" dirty="0"/>
          </a:p>
        </p:txBody>
      </p:sp>
      <p:sp>
        <p:nvSpPr>
          <p:cNvPr id="4" name="Slide Number Placeholder 3"/>
          <p:cNvSpPr>
            <a:spLocks noGrp="1"/>
          </p:cNvSpPr>
          <p:nvPr>
            <p:ph type="sldNum" sz="quarter" idx="12"/>
          </p:nvPr>
        </p:nvSpPr>
        <p:spPr/>
        <p:txBody>
          <a:bodyPr/>
          <a:lstStyle/>
          <a:p>
            <a:fld id="{5DFF13A9-1037-4D5A-A349-B944681F0EB5}" type="slidenum">
              <a:rPr lang="en-US" smtClean="0"/>
              <a:pPr/>
              <a:t>31</a:t>
            </a:fld>
            <a:endParaRPr lang="en-US"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Draft Drill Documentation - Implementation</a:t>
            </a:r>
            <a:endParaRPr lang="en-US" dirty="0"/>
          </a:p>
        </p:txBody>
      </p:sp>
      <p:sp>
        <p:nvSpPr>
          <p:cNvPr id="3" name="Content Placeholder 2"/>
          <p:cNvSpPr>
            <a:spLocks noGrp="1"/>
          </p:cNvSpPr>
          <p:nvPr>
            <p:ph idx="1"/>
          </p:nvPr>
        </p:nvSpPr>
        <p:spPr/>
        <p:txBody>
          <a:bodyPr/>
          <a:lstStyle/>
          <a:p>
            <a:r>
              <a:rPr lang="en-US" dirty="0" smtClean="0"/>
              <a:t>Player Handouts</a:t>
            </a:r>
          </a:p>
          <a:p>
            <a:r>
              <a:rPr lang="en-US" dirty="0" smtClean="0"/>
              <a:t>Actor Instructions</a:t>
            </a:r>
          </a:p>
          <a:p>
            <a:r>
              <a:rPr lang="en-US" dirty="0" smtClean="0"/>
              <a:t>Briefings</a:t>
            </a:r>
          </a:p>
          <a:p>
            <a:r>
              <a:rPr lang="en-US" dirty="0" smtClean="0"/>
              <a:t>Participant Feedback Form</a:t>
            </a:r>
          </a:p>
          <a:p>
            <a:r>
              <a:rPr lang="en-US" dirty="0" smtClean="0"/>
              <a:t>Name Badge Format</a:t>
            </a:r>
          </a:p>
          <a:p>
            <a:r>
              <a:rPr lang="en-US" dirty="0" smtClean="0"/>
              <a:t>Sample Policies</a:t>
            </a:r>
          </a:p>
          <a:p>
            <a:r>
              <a:rPr lang="en-US" dirty="0" smtClean="0"/>
              <a:t>Press Release/Media Strategy</a:t>
            </a:r>
            <a:endParaRPr lang="en-US" dirty="0"/>
          </a:p>
        </p:txBody>
      </p:sp>
      <p:sp>
        <p:nvSpPr>
          <p:cNvPr id="4" name="Slide Number Placeholder 3"/>
          <p:cNvSpPr>
            <a:spLocks noGrp="1"/>
          </p:cNvSpPr>
          <p:nvPr>
            <p:ph type="sldNum" sz="quarter" idx="12"/>
          </p:nvPr>
        </p:nvSpPr>
        <p:spPr/>
        <p:txBody>
          <a:bodyPr/>
          <a:lstStyle/>
          <a:p>
            <a:fld id="{5DFF13A9-1037-4D5A-A349-B944681F0EB5}" type="slidenum">
              <a:rPr lang="en-US" smtClean="0"/>
              <a:pPr/>
              <a:t>32</a:t>
            </a:fld>
            <a:endParaRPr lang="en-US"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Planning Timeline</a:t>
            </a:r>
            <a:endParaRPr lang="en-US" dirty="0"/>
          </a:p>
        </p:txBody>
      </p:sp>
      <p:sp>
        <p:nvSpPr>
          <p:cNvPr id="3" name="Content Placeholder 2"/>
          <p:cNvSpPr>
            <a:spLocks noGrp="1"/>
          </p:cNvSpPr>
          <p:nvPr>
            <p:ph idx="1"/>
          </p:nvPr>
        </p:nvSpPr>
        <p:spPr/>
        <p:txBody>
          <a:bodyPr/>
          <a:lstStyle/>
          <a:p>
            <a:r>
              <a:rPr lang="en-US" dirty="0" smtClean="0"/>
              <a:t>Final Planning Meeting: [Date and location]</a:t>
            </a:r>
          </a:p>
          <a:p>
            <a:pPr lvl="1"/>
            <a:r>
              <a:rPr lang="en-US" dirty="0" smtClean="0"/>
              <a:t>Milestones and deliverables before next meeting </a:t>
            </a:r>
          </a:p>
          <a:p>
            <a:r>
              <a:rPr lang="en-US" dirty="0" smtClean="0"/>
              <a:t>Drill:  [Date and location]</a:t>
            </a:r>
          </a:p>
          <a:p>
            <a:pPr lvl="1"/>
            <a:endParaRPr lang="en-US" dirty="0" smtClean="0"/>
          </a:p>
          <a:p>
            <a:endParaRPr lang="en-US" dirty="0"/>
          </a:p>
        </p:txBody>
      </p:sp>
      <p:sp>
        <p:nvSpPr>
          <p:cNvPr id="4" name="Slide Number Placeholder 3"/>
          <p:cNvSpPr>
            <a:spLocks noGrp="1"/>
          </p:cNvSpPr>
          <p:nvPr>
            <p:ph type="sldNum" sz="quarter" idx="12"/>
          </p:nvPr>
        </p:nvSpPr>
        <p:spPr/>
        <p:txBody>
          <a:bodyPr/>
          <a:lstStyle/>
          <a:p>
            <a:fld id="{5DFF13A9-1037-4D5A-A349-B944681F0EB5}" type="slidenum">
              <a:rPr lang="en-US" smtClean="0"/>
              <a:pPr/>
              <a:t>33</a:t>
            </a:fld>
            <a:endParaRPr lang="en-US"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Outstanding Issues </a:t>
            </a:r>
            <a:endParaRPr lang="en-US" dirty="0"/>
          </a:p>
        </p:txBody>
      </p:sp>
      <p:sp>
        <p:nvSpPr>
          <p:cNvPr id="3" name="Content Placeholder 2"/>
          <p:cNvSpPr>
            <a:spLocks noGrp="1"/>
          </p:cNvSpPr>
          <p:nvPr>
            <p:ph idx="1"/>
          </p:nvPr>
        </p:nvSpPr>
        <p:spPr/>
        <p:txBody>
          <a:bodyPr/>
          <a:lstStyle/>
          <a:p>
            <a:r>
              <a:rPr lang="en-US" dirty="0" smtClean="0"/>
              <a:t>[Any outstanding issues to address]</a:t>
            </a:r>
          </a:p>
          <a:p>
            <a:endParaRPr lang="en-US" dirty="0"/>
          </a:p>
        </p:txBody>
      </p:sp>
      <p:sp>
        <p:nvSpPr>
          <p:cNvPr id="4" name="Slide Number Placeholder 3"/>
          <p:cNvSpPr>
            <a:spLocks noGrp="1"/>
          </p:cNvSpPr>
          <p:nvPr>
            <p:ph type="sldNum" sz="quarter" idx="12"/>
          </p:nvPr>
        </p:nvSpPr>
        <p:spPr/>
        <p:txBody>
          <a:bodyPr/>
          <a:lstStyle/>
          <a:p>
            <a:fld id="{5DFF13A9-1037-4D5A-A349-B944681F0EB5}" type="slidenum">
              <a:rPr lang="en-US" smtClean="0"/>
              <a:pPr/>
              <a:t>34</a:t>
            </a:fld>
            <a:endParaRPr lang="en-US"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Action Items</a:t>
            </a:r>
            <a:endParaRPr lang="en-US" dirty="0"/>
          </a:p>
        </p:txBody>
      </p:sp>
      <p:sp>
        <p:nvSpPr>
          <p:cNvPr id="3" name="Content Placeholder 2"/>
          <p:cNvSpPr>
            <a:spLocks noGrp="1"/>
          </p:cNvSpPr>
          <p:nvPr>
            <p:ph idx="1"/>
          </p:nvPr>
        </p:nvSpPr>
        <p:spPr/>
        <p:txBody>
          <a:bodyPr>
            <a:normAutofit/>
          </a:bodyPr>
          <a:lstStyle/>
          <a:p>
            <a:r>
              <a:rPr lang="en-US" dirty="0" smtClean="0"/>
              <a:t>Distribute Midterm Planning Meeting minutes: [Responsible organization/individual], [Due date]</a:t>
            </a:r>
          </a:p>
          <a:p>
            <a:r>
              <a:rPr lang="en-US" dirty="0" smtClean="0"/>
              <a:t>Finalize drill documentation</a:t>
            </a:r>
          </a:p>
          <a:p>
            <a:pPr lvl="1"/>
            <a:r>
              <a:rPr lang="en-US" dirty="0" smtClean="0"/>
              <a:t>[</a:t>
            </a:r>
            <a:r>
              <a:rPr lang="en-US" dirty="0" err="1" smtClean="0"/>
              <a:t>ExPlan</a:t>
            </a:r>
            <a:r>
              <a:rPr lang="en-US" dirty="0" smtClean="0"/>
              <a:t>]: [Responsible organization/individual], [Due date]</a:t>
            </a:r>
          </a:p>
          <a:p>
            <a:pPr lvl="1"/>
            <a:r>
              <a:rPr lang="en-US" dirty="0" smtClean="0"/>
              <a:t>[Controller/Evaluator Handbook and EEGs]: [Responsible organization/individual], [Due date]</a:t>
            </a:r>
          </a:p>
          <a:p>
            <a:pPr lvl="1"/>
            <a:r>
              <a:rPr lang="en-US" dirty="0" smtClean="0"/>
              <a:t>[Scenario, MSEL, </a:t>
            </a:r>
            <a:r>
              <a:rPr lang="en-US" dirty="0" err="1" smtClean="0"/>
              <a:t>Symptomology</a:t>
            </a:r>
            <a:r>
              <a:rPr lang="en-US" dirty="0" smtClean="0"/>
              <a:t> Cards]: [Responsible organization/ individual], [Due date]</a:t>
            </a:r>
          </a:p>
        </p:txBody>
      </p:sp>
      <p:sp>
        <p:nvSpPr>
          <p:cNvPr id="4" name="Slide Number Placeholder 3"/>
          <p:cNvSpPr>
            <a:spLocks noGrp="1"/>
          </p:cNvSpPr>
          <p:nvPr>
            <p:ph type="sldNum" sz="quarter" idx="12"/>
          </p:nvPr>
        </p:nvSpPr>
        <p:spPr/>
        <p:txBody>
          <a:bodyPr/>
          <a:lstStyle/>
          <a:p>
            <a:fld id="{5DFF13A9-1037-4D5A-A349-B944681F0EB5}" type="slidenum">
              <a:rPr lang="en-US" smtClean="0"/>
              <a:pPr/>
              <a:t>35</a:t>
            </a:fld>
            <a:endParaRPr lang="en-US"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Action Items (cont.)</a:t>
            </a:r>
            <a:endParaRPr lang="en-US" dirty="0"/>
          </a:p>
        </p:txBody>
      </p:sp>
      <p:sp>
        <p:nvSpPr>
          <p:cNvPr id="3" name="Content Placeholder 2"/>
          <p:cNvSpPr>
            <a:spLocks noGrp="1"/>
          </p:cNvSpPr>
          <p:nvPr>
            <p:ph idx="1"/>
          </p:nvPr>
        </p:nvSpPr>
        <p:spPr/>
        <p:txBody>
          <a:bodyPr>
            <a:normAutofit/>
          </a:bodyPr>
          <a:lstStyle/>
          <a:p>
            <a:pPr lvl="1"/>
            <a:r>
              <a:rPr lang="en-US" dirty="0" smtClean="0"/>
              <a:t>[Player Handbook]: [Responsible organization/ individual], [Due date]</a:t>
            </a:r>
          </a:p>
          <a:p>
            <a:pPr lvl="1"/>
            <a:r>
              <a:rPr lang="en-US" dirty="0" smtClean="0"/>
              <a:t>[Other documents and briefings] [Responsible organization/ individual], [Due date]</a:t>
            </a:r>
          </a:p>
          <a:p>
            <a:r>
              <a:rPr lang="en-US" dirty="0" smtClean="0"/>
              <a:t>Finalize logistics with the drill venue: [Responsible organization/ individual], [Due date]</a:t>
            </a:r>
          </a:p>
          <a:p>
            <a:r>
              <a:rPr lang="en-US" dirty="0" smtClean="0"/>
              <a:t>[Additional action items]</a:t>
            </a:r>
            <a:endParaRPr lang="en-US" dirty="0"/>
          </a:p>
        </p:txBody>
      </p:sp>
      <p:sp>
        <p:nvSpPr>
          <p:cNvPr id="4" name="Slide Number Placeholder 3"/>
          <p:cNvSpPr>
            <a:spLocks noGrp="1"/>
          </p:cNvSpPr>
          <p:nvPr>
            <p:ph type="sldNum" sz="quarter" idx="12"/>
          </p:nvPr>
        </p:nvSpPr>
        <p:spPr/>
        <p:txBody>
          <a:bodyPr/>
          <a:lstStyle/>
          <a:p>
            <a:fld id="{5DFF13A9-1037-4D5A-A349-B944681F0EB5}" type="slidenum">
              <a:rPr lang="en-US" smtClean="0"/>
              <a:pPr/>
              <a:t>36</a:t>
            </a:fld>
            <a:endParaRPr lang="en-US"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Next Meeting</a:t>
            </a:r>
            <a:endParaRPr lang="en-US" dirty="0"/>
          </a:p>
        </p:txBody>
      </p:sp>
      <p:sp>
        <p:nvSpPr>
          <p:cNvPr id="3" name="Content Placeholder 2"/>
          <p:cNvSpPr>
            <a:spLocks noGrp="1"/>
          </p:cNvSpPr>
          <p:nvPr>
            <p:ph idx="1"/>
          </p:nvPr>
        </p:nvSpPr>
        <p:spPr/>
        <p:txBody>
          <a:bodyPr/>
          <a:lstStyle/>
          <a:p>
            <a:r>
              <a:rPr lang="en-US" dirty="0" smtClean="0"/>
              <a:t>[Date]</a:t>
            </a:r>
          </a:p>
          <a:p>
            <a:r>
              <a:rPr lang="en-US" dirty="0" smtClean="0"/>
              <a:t>[Time]</a:t>
            </a:r>
          </a:p>
          <a:p>
            <a:r>
              <a:rPr lang="en-US" dirty="0" smtClean="0"/>
              <a:t>[Location]</a:t>
            </a:r>
            <a:endParaRPr lang="en-US" dirty="0"/>
          </a:p>
        </p:txBody>
      </p:sp>
      <p:sp>
        <p:nvSpPr>
          <p:cNvPr id="4" name="Slide Number Placeholder 3"/>
          <p:cNvSpPr>
            <a:spLocks noGrp="1"/>
          </p:cNvSpPr>
          <p:nvPr>
            <p:ph type="sldNum" sz="quarter" idx="12"/>
          </p:nvPr>
        </p:nvSpPr>
        <p:spPr/>
        <p:txBody>
          <a:bodyPr/>
          <a:lstStyle/>
          <a:p>
            <a:fld id="{5DFF13A9-1037-4D5A-A349-B944681F0EB5}" type="slidenum">
              <a:rPr lang="en-US" smtClean="0"/>
              <a:pPr/>
              <a:t>37</a:t>
            </a:fld>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Administrative Remarks</a:t>
            </a:r>
            <a:endParaRPr lang="en-US" dirty="0"/>
          </a:p>
        </p:txBody>
      </p:sp>
      <p:sp>
        <p:nvSpPr>
          <p:cNvPr id="3" name="Content Placeholder 2"/>
          <p:cNvSpPr>
            <a:spLocks noGrp="1"/>
          </p:cNvSpPr>
          <p:nvPr>
            <p:ph idx="1"/>
          </p:nvPr>
        </p:nvSpPr>
        <p:spPr/>
        <p:txBody>
          <a:bodyPr/>
          <a:lstStyle/>
          <a:p>
            <a:r>
              <a:rPr lang="en-US" dirty="0" smtClean="0"/>
              <a:t>Safety and emergency information</a:t>
            </a:r>
          </a:p>
          <a:p>
            <a:r>
              <a:rPr lang="en-US" dirty="0" smtClean="0"/>
              <a:t>Restrooms</a:t>
            </a:r>
          </a:p>
          <a:p>
            <a:r>
              <a:rPr lang="en-US" dirty="0" smtClean="0"/>
              <a:t>Cell phone etiquette</a:t>
            </a:r>
          </a:p>
          <a:p>
            <a:r>
              <a:rPr lang="en-US" dirty="0" smtClean="0"/>
              <a:t>Breaks and lunch</a:t>
            </a:r>
          </a:p>
          <a:p>
            <a:r>
              <a:rPr lang="en-US" dirty="0" smtClean="0"/>
              <a:t>Microphones (if applicable)</a:t>
            </a:r>
            <a:endParaRPr lang="en-US" dirty="0"/>
          </a:p>
        </p:txBody>
      </p:sp>
      <p:sp>
        <p:nvSpPr>
          <p:cNvPr id="4" name="Slide Number Placeholder 3"/>
          <p:cNvSpPr>
            <a:spLocks noGrp="1"/>
          </p:cNvSpPr>
          <p:nvPr>
            <p:ph type="sldNum" sz="quarter" idx="12"/>
          </p:nvPr>
        </p:nvSpPr>
        <p:spPr/>
        <p:txBody>
          <a:bodyPr/>
          <a:lstStyle/>
          <a:p>
            <a:fld id="{5DFF13A9-1037-4D5A-A349-B944681F0EB5}" type="slidenum">
              <a:rPr lang="en-US" smtClean="0"/>
              <a:pPr/>
              <a:t>4</a:t>
            </a:fld>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Introductions</a:t>
            </a:r>
            <a:endParaRPr lang="en-US" dirty="0"/>
          </a:p>
        </p:txBody>
      </p:sp>
      <p:sp>
        <p:nvSpPr>
          <p:cNvPr id="3" name="Content Placeholder 2"/>
          <p:cNvSpPr>
            <a:spLocks noGrp="1"/>
          </p:cNvSpPr>
          <p:nvPr>
            <p:ph idx="1"/>
          </p:nvPr>
        </p:nvSpPr>
        <p:spPr/>
        <p:txBody>
          <a:bodyPr/>
          <a:lstStyle/>
          <a:p>
            <a:r>
              <a:rPr lang="en-US" dirty="0" smtClean="0"/>
              <a:t>Name</a:t>
            </a:r>
          </a:p>
          <a:p>
            <a:r>
              <a:rPr lang="en-US" dirty="0" smtClean="0"/>
              <a:t>Organization</a:t>
            </a:r>
            <a:endParaRPr lang="en-US" dirty="0"/>
          </a:p>
        </p:txBody>
      </p:sp>
      <p:sp>
        <p:nvSpPr>
          <p:cNvPr id="4" name="Slide Number Placeholder 3"/>
          <p:cNvSpPr>
            <a:spLocks noGrp="1"/>
          </p:cNvSpPr>
          <p:nvPr>
            <p:ph type="sldNum" sz="quarter" idx="12"/>
          </p:nvPr>
        </p:nvSpPr>
        <p:spPr/>
        <p:txBody>
          <a:bodyPr/>
          <a:lstStyle/>
          <a:p>
            <a:fld id="{5DFF13A9-1037-4D5A-A349-B944681F0EB5}" type="slidenum">
              <a:rPr lang="en-US" smtClean="0"/>
              <a:pPr/>
              <a:t>5</a:t>
            </a:fld>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Trusted Agents</a:t>
            </a:r>
            <a:endParaRPr lang="en-US" dirty="0"/>
          </a:p>
        </p:txBody>
      </p:sp>
      <p:sp>
        <p:nvSpPr>
          <p:cNvPr id="3" name="Content Placeholder 2"/>
          <p:cNvSpPr>
            <a:spLocks noGrp="1"/>
          </p:cNvSpPr>
          <p:nvPr>
            <p:ph idx="1"/>
          </p:nvPr>
        </p:nvSpPr>
        <p:spPr/>
        <p:txBody>
          <a:bodyPr/>
          <a:lstStyle/>
          <a:p>
            <a:r>
              <a:rPr lang="en-US" dirty="0" smtClean="0">
                <a:cs typeface="Arial" charset="0"/>
              </a:rPr>
              <a:t>Trusted agents are the individuals on the Drill Planning Team(s) who are trusted not to reveal drill and scenario details to players or third parties before drill conduct.</a:t>
            </a:r>
          </a:p>
          <a:p>
            <a:r>
              <a:rPr lang="en-US" dirty="0" smtClean="0">
                <a:cs typeface="Arial" charset="0"/>
              </a:rPr>
              <a:t>Trusted agents also develop pre-drill materials, conduct drill briefings, and support training sessions.</a:t>
            </a:r>
          </a:p>
        </p:txBody>
      </p:sp>
      <p:sp>
        <p:nvSpPr>
          <p:cNvPr id="4" name="Slide Number Placeholder 3"/>
          <p:cNvSpPr>
            <a:spLocks noGrp="1"/>
          </p:cNvSpPr>
          <p:nvPr>
            <p:ph type="sldNum" sz="quarter" idx="12"/>
          </p:nvPr>
        </p:nvSpPr>
        <p:spPr/>
        <p:txBody>
          <a:bodyPr/>
          <a:lstStyle/>
          <a:p>
            <a:fld id="{5DFF13A9-1037-4D5A-A349-B944681F0EB5}" type="slidenum">
              <a:rPr lang="en-US" smtClean="0"/>
              <a:pPr/>
              <a:t>6</a:t>
            </a:fld>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Safeguarding Exercise Information</a:t>
            </a:r>
            <a:endParaRPr lang="en-US" dirty="0"/>
          </a:p>
        </p:txBody>
      </p:sp>
      <p:sp>
        <p:nvSpPr>
          <p:cNvPr id="3" name="Content Placeholder 2"/>
          <p:cNvSpPr>
            <a:spLocks noGrp="1"/>
          </p:cNvSpPr>
          <p:nvPr>
            <p:ph idx="1"/>
          </p:nvPr>
        </p:nvSpPr>
        <p:spPr/>
        <p:txBody>
          <a:bodyPr/>
          <a:lstStyle/>
          <a:p>
            <a:pPr>
              <a:spcAft>
                <a:spcPts val="600"/>
              </a:spcAft>
            </a:pPr>
            <a:r>
              <a:rPr lang="en-US" dirty="0">
                <a:solidFill>
                  <a:schemeClr val="tx1"/>
                </a:solidFill>
                <a:cs typeface="Arial" charset="0"/>
              </a:rPr>
              <a:t>Information in this document is intended for the exclusive use of the drill planners and is not to be released to the public or other personnel </a:t>
            </a:r>
            <a:r>
              <a:rPr lang="en-US" dirty="0" smtClean="0">
                <a:solidFill>
                  <a:schemeClr val="tx1"/>
                </a:solidFill>
                <a:cs typeface="Arial" charset="0"/>
              </a:rPr>
              <a:t>without </a:t>
            </a:r>
            <a:r>
              <a:rPr lang="en-US" dirty="0">
                <a:solidFill>
                  <a:schemeClr val="tx1"/>
                </a:solidFill>
                <a:cs typeface="Arial" charset="0"/>
              </a:rPr>
              <a:t>prior approval from </a:t>
            </a:r>
            <a:r>
              <a:rPr lang="en-US" dirty="0" smtClean="0">
                <a:solidFill>
                  <a:schemeClr val="tx1"/>
                </a:solidFill>
                <a:cs typeface="Arial" charset="0"/>
              </a:rPr>
              <a:t>the drill organizers [or list specific name]. </a:t>
            </a:r>
            <a:endParaRPr lang="en-US" dirty="0">
              <a:solidFill>
                <a:schemeClr val="tx1"/>
              </a:solidFill>
              <a:cs typeface="Arial" charset="0"/>
            </a:endParaRPr>
          </a:p>
          <a:p>
            <a:r>
              <a:rPr lang="en-US" dirty="0">
                <a:solidFill>
                  <a:schemeClr val="tx1"/>
                </a:solidFill>
                <a:cs typeface="Arial" charset="0"/>
              </a:rPr>
              <a:t>This document is not releasable to any public website</a:t>
            </a:r>
            <a:r>
              <a:rPr lang="en-US" dirty="0" smtClean="0">
                <a:solidFill>
                  <a:schemeClr val="tx1"/>
                </a:solidFill>
                <a:cs typeface="Arial" charset="0"/>
              </a:rPr>
              <a:t>.</a:t>
            </a:r>
            <a:endParaRPr lang="en-US" dirty="0">
              <a:solidFill>
                <a:schemeClr val="tx1"/>
              </a:solidFill>
              <a:cs typeface="Arial" charset="0"/>
            </a:endParaRPr>
          </a:p>
        </p:txBody>
      </p:sp>
      <p:sp>
        <p:nvSpPr>
          <p:cNvPr id="4" name="Slide Number Placeholder 3"/>
          <p:cNvSpPr>
            <a:spLocks noGrp="1"/>
          </p:cNvSpPr>
          <p:nvPr>
            <p:ph type="sldNum" sz="quarter" idx="12"/>
          </p:nvPr>
        </p:nvSpPr>
        <p:spPr/>
        <p:txBody>
          <a:bodyPr/>
          <a:lstStyle/>
          <a:p>
            <a:fld id="{5DFF13A9-1037-4D5A-A349-B944681F0EB5}" type="slidenum">
              <a:rPr lang="en-US" smtClean="0"/>
              <a:pPr/>
              <a:t>7</a:t>
            </a:fld>
            <a:endParaRPr lang="en-US" dirty="0"/>
          </a:p>
        </p:txBody>
      </p:sp>
    </p:spTree>
    <p:extLst>
      <p:ext uri="{BB962C8B-B14F-4D97-AF65-F5344CB8AC3E}">
        <p14:creationId xmlns:p14="http://schemas.microsoft.com/office/powerpoint/2010/main" xmlns="" val="408211266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a:t>
            </a:r>
            <a:endParaRPr lang="en-US" dirty="0"/>
          </a:p>
        </p:txBody>
      </p:sp>
      <p:sp>
        <p:nvSpPr>
          <p:cNvPr id="3" name="Content Placeholder 2"/>
          <p:cNvSpPr>
            <a:spLocks noGrp="1"/>
          </p:cNvSpPr>
          <p:nvPr>
            <p:ph idx="1"/>
          </p:nvPr>
        </p:nvSpPr>
        <p:spPr/>
        <p:txBody>
          <a:bodyPr/>
          <a:lstStyle/>
          <a:p>
            <a:r>
              <a:rPr lang="en-US" dirty="0" smtClean="0"/>
              <a:t>[Time] Welcome and introductions</a:t>
            </a:r>
          </a:p>
          <a:p>
            <a:r>
              <a:rPr lang="en-US" dirty="0" smtClean="0"/>
              <a:t>[Time] Planning updates</a:t>
            </a:r>
          </a:p>
          <a:p>
            <a:r>
              <a:rPr lang="en-US" dirty="0" smtClean="0"/>
              <a:t>[Time] Exercise design</a:t>
            </a:r>
          </a:p>
          <a:p>
            <a:r>
              <a:rPr lang="en-US" dirty="0" smtClean="0"/>
              <a:t>[Time] Exercise development</a:t>
            </a:r>
          </a:p>
          <a:p>
            <a:r>
              <a:rPr lang="en-US" dirty="0" smtClean="0"/>
              <a:t>[Time] Action items and next steps</a:t>
            </a:r>
          </a:p>
          <a:p>
            <a:endParaRPr lang="en-US" dirty="0"/>
          </a:p>
        </p:txBody>
      </p:sp>
      <p:sp>
        <p:nvSpPr>
          <p:cNvPr id="4" name="Slide Number Placeholder 3"/>
          <p:cNvSpPr>
            <a:spLocks noGrp="1"/>
          </p:cNvSpPr>
          <p:nvPr>
            <p:ph type="sldNum" sz="quarter" idx="12"/>
          </p:nvPr>
        </p:nvSpPr>
        <p:spPr/>
        <p:txBody>
          <a:bodyPr/>
          <a:lstStyle/>
          <a:p>
            <a:fld id="{5DFF13A9-1037-4D5A-A349-B944681F0EB5}" type="slidenum">
              <a:rPr lang="en-US" smtClean="0"/>
              <a:pPr/>
              <a:t>8</a:t>
            </a:fld>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Meeting Objectives</a:t>
            </a:r>
            <a:endParaRPr lang="en-US" dirty="0"/>
          </a:p>
        </p:txBody>
      </p:sp>
      <p:sp>
        <p:nvSpPr>
          <p:cNvPr id="3" name="Content Placeholder 2"/>
          <p:cNvSpPr>
            <a:spLocks noGrp="1"/>
          </p:cNvSpPr>
          <p:nvPr>
            <p:ph idx="1"/>
          </p:nvPr>
        </p:nvSpPr>
        <p:spPr/>
        <p:txBody>
          <a:bodyPr>
            <a:normAutofit/>
          </a:bodyPr>
          <a:lstStyle/>
          <a:p>
            <a:r>
              <a:rPr lang="en-US" dirty="0" smtClean="0"/>
              <a:t>Review planning updates</a:t>
            </a:r>
          </a:p>
          <a:p>
            <a:r>
              <a:rPr lang="en-US" dirty="0" smtClean="0"/>
              <a:t>Further develop drill design elements</a:t>
            </a:r>
          </a:p>
          <a:p>
            <a:r>
              <a:rPr lang="en-US" dirty="0" smtClean="0"/>
              <a:t>Review and update drill development items</a:t>
            </a:r>
          </a:p>
          <a:p>
            <a:r>
              <a:rPr lang="en-US" dirty="0" smtClean="0"/>
              <a:t>Address outstanding issues</a:t>
            </a:r>
          </a:p>
          <a:p>
            <a:r>
              <a:rPr lang="en-US" dirty="0" smtClean="0"/>
              <a:t>Discuss next steps and assign tasks</a:t>
            </a:r>
          </a:p>
          <a:p>
            <a:endParaRPr lang="en-US" dirty="0" smtClean="0"/>
          </a:p>
          <a:p>
            <a:endParaRPr lang="en-US" dirty="0" smtClean="0">
              <a:solidFill>
                <a:srgbClr val="FF0000"/>
              </a:solidFill>
            </a:endParaRPr>
          </a:p>
          <a:p>
            <a:pPr>
              <a:buNone/>
            </a:pPr>
            <a:endParaRPr lang="en-US" dirty="0" smtClean="0"/>
          </a:p>
          <a:p>
            <a:endParaRPr lang="en-US" dirty="0"/>
          </a:p>
        </p:txBody>
      </p:sp>
      <p:sp>
        <p:nvSpPr>
          <p:cNvPr id="4" name="Slide Number Placeholder 3"/>
          <p:cNvSpPr>
            <a:spLocks noGrp="1"/>
          </p:cNvSpPr>
          <p:nvPr>
            <p:ph type="sldNum" sz="quarter" idx="12"/>
          </p:nvPr>
        </p:nvSpPr>
        <p:spPr/>
        <p:txBody>
          <a:bodyPr/>
          <a:lstStyle/>
          <a:p>
            <a:fld id="{5DFF13A9-1037-4D5A-A349-B944681F0EB5}" type="slidenum">
              <a:rPr lang="en-US" smtClean="0"/>
              <a:pPr/>
              <a:t>9</a:t>
            </a:fld>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2134846B34AE7F479F149FA167C949BE" ma:contentTypeVersion="0" ma:contentTypeDescription="Create a new document." ma:contentTypeScope="" ma:versionID="bed22beb008dccb59db764c9d24dbdfa">
  <xsd:schema xmlns:xsd="http://www.w3.org/2001/XMLSchema" xmlns:xs="http://www.w3.org/2001/XMLSchema" xmlns:p="http://schemas.microsoft.com/office/2006/metadata/properties" targetNamespace="http://schemas.microsoft.com/office/2006/metadata/properties" ma:root="true" ma:fieldsID="c64490b4aec6201516c3a874156f37b2">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84A91C10-3F88-408D-B8DB-BC71844529E9}">
  <ds:schemaRefs>
    <ds:schemaRef ds:uri="http://schemas.microsoft.com/sharepoint/v3/contenttype/forms"/>
  </ds:schemaRefs>
</ds:datastoreItem>
</file>

<file path=customXml/itemProps2.xml><?xml version="1.0" encoding="utf-8"?>
<ds:datastoreItem xmlns:ds="http://schemas.openxmlformats.org/officeDocument/2006/customXml" ds:itemID="{E2EF04F5-FCDE-4F99-890F-B21CC31DEF51}">
  <ds:schemaRefs>
    <ds:schemaRef ds:uri="http://schemas.microsoft.com/office/2006/documentManagement/types"/>
    <ds:schemaRef ds:uri="http://purl.org/dc/elements/1.1/"/>
    <ds:schemaRef ds:uri="http://purl.org/dc/terms/"/>
    <ds:schemaRef ds:uri="http://purl.org/dc/dcmitype/"/>
    <ds:schemaRef ds:uri="http://www.w3.org/XML/1998/namespace"/>
    <ds:schemaRef ds:uri="http://schemas.microsoft.com/office/2006/metadata/properties"/>
    <ds:schemaRef ds:uri="http://schemas.openxmlformats.org/package/2006/metadata/core-properties"/>
    <ds:schemaRef ds:uri="http://schemas.microsoft.com/office/infopath/2007/PartnerControls"/>
  </ds:schemaRefs>
</ds:datastoreItem>
</file>

<file path=customXml/itemProps3.xml><?xml version="1.0" encoding="utf-8"?>
<ds:datastoreItem xmlns:ds="http://schemas.openxmlformats.org/officeDocument/2006/customXml" ds:itemID="{4A520640-C589-4D76-B929-10E09EA274B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otalTime>3641</TotalTime>
  <Words>2518</Words>
  <Application>Microsoft Office PowerPoint</Application>
  <PresentationFormat>On-screen Show (4:3)</PresentationFormat>
  <Paragraphs>283</Paragraphs>
  <Slides>37</Slides>
  <Notes>23</Notes>
  <HiddenSlides>0</HiddenSlides>
  <MMClips>0</MMClips>
  <ScaleCrop>false</ScaleCrop>
  <HeadingPairs>
    <vt:vector size="4" baseType="variant">
      <vt:variant>
        <vt:lpstr>Theme</vt:lpstr>
      </vt:variant>
      <vt:variant>
        <vt:i4>1</vt:i4>
      </vt:variant>
      <vt:variant>
        <vt:lpstr>Slide Titles</vt:lpstr>
      </vt:variant>
      <vt:variant>
        <vt:i4>37</vt:i4>
      </vt:variant>
    </vt:vector>
  </HeadingPairs>
  <TitlesOfParts>
    <vt:vector size="38" baseType="lpstr">
      <vt:lpstr>Office Theme</vt:lpstr>
      <vt:lpstr>Directions for this Template</vt:lpstr>
      <vt:lpstr>CRC Drill Name</vt:lpstr>
      <vt:lpstr>Welcome</vt:lpstr>
      <vt:lpstr>Administrative Remarks</vt:lpstr>
      <vt:lpstr>Introductions</vt:lpstr>
      <vt:lpstr>Trusted Agents</vt:lpstr>
      <vt:lpstr>Safeguarding Exercise Information</vt:lpstr>
      <vt:lpstr>Agenda</vt:lpstr>
      <vt:lpstr>Meeting Objectives</vt:lpstr>
      <vt:lpstr>Planning Updates</vt:lpstr>
      <vt:lpstr>Drill Design Discussion Points</vt:lpstr>
      <vt:lpstr>Plans, Policies, and Procedures</vt:lpstr>
      <vt:lpstr>Drill Participants</vt:lpstr>
      <vt:lpstr>Objectives and Core Capabilities</vt:lpstr>
      <vt:lpstr>Objectives and Core Capabilities (cont.)</vt:lpstr>
      <vt:lpstr>Local Issues and Concerns</vt:lpstr>
      <vt:lpstr>Drill Scenario</vt:lpstr>
      <vt:lpstr>Master Scenario Events List (MSEL)</vt:lpstr>
      <vt:lpstr>MSEL for the CRC Drill</vt:lpstr>
      <vt:lpstr>Symptomology Cards</vt:lpstr>
      <vt:lpstr>Creating a Realistic CRC Drill</vt:lpstr>
      <vt:lpstr>Drill Simulation</vt:lpstr>
      <vt:lpstr>Exercise Evaluation Guides (EEGs)</vt:lpstr>
      <vt:lpstr>Draft Drill Documentation - Design</vt:lpstr>
      <vt:lpstr>Drill Development Discussion Points </vt:lpstr>
      <vt:lpstr>Drill Schedule</vt:lpstr>
      <vt:lpstr>Drill Schedule</vt:lpstr>
      <vt:lpstr>Drill Logistics</vt:lpstr>
      <vt:lpstr>Drill Communications and Supplies</vt:lpstr>
      <vt:lpstr>Drill Staffing</vt:lpstr>
      <vt:lpstr>Observers/Media</vt:lpstr>
      <vt:lpstr>Draft Drill Documentation - Implementation</vt:lpstr>
      <vt:lpstr>Planning Timeline</vt:lpstr>
      <vt:lpstr>Outstanding Issues </vt:lpstr>
      <vt:lpstr>Action Items</vt:lpstr>
      <vt:lpstr>Action Items (cont.)</vt:lpstr>
      <vt:lpstr>Next Meeting</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Midterm Planning Meeting Presentation Template</dc:title>
  <dc:creator>HSEEP Support Team</dc:creator>
  <cp:keywords>HSEEP, Template, Midterm Planning Meeting, MPM, Design and Development</cp:keywords>
  <cp:lastModifiedBy>SC&amp;A</cp:lastModifiedBy>
  <cp:revision>147</cp:revision>
  <dcterms:created xsi:type="dcterms:W3CDTF">2013-02-05T19:24:59Z</dcterms:created>
  <dcterms:modified xsi:type="dcterms:W3CDTF">2015-07-07T17:55:09Z</dcterms:modified>
  <cp:category>Template</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0x0101002134846B34AE7F479F149FA167C949BE</vt:lpwstr>
  </property>
</Properties>
</file>