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7"/>
  </p:notesMasterIdLst>
  <p:sldIdLst>
    <p:sldId id="263" r:id="rId5"/>
    <p:sldId id="256" r:id="rId6"/>
    <p:sldId id="257" r:id="rId7"/>
    <p:sldId id="258" r:id="rId8"/>
    <p:sldId id="262" r:id="rId9"/>
    <p:sldId id="259" r:id="rId10"/>
    <p:sldId id="260" r:id="rId11"/>
    <p:sldId id="292" r:id="rId12"/>
    <p:sldId id="261" r:id="rId13"/>
    <p:sldId id="264" r:id="rId14"/>
    <p:sldId id="265" r:id="rId15"/>
    <p:sldId id="282" r:id="rId16"/>
    <p:sldId id="269" r:id="rId17"/>
    <p:sldId id="293" r:id="rId18"/>
    <p:sldId id="283" r:id="rId19"/>
    <p:sldId id="284" r:id="rId20"/>
    <p:sldId id="285" r:id="rId21"/>
    <p:sldId id="286" r:id="rId22"/>
    <p:sldId id="268" r:id="rId23"/>
    <p:sldId id="271" r:id="rId24"/>
    <p:sldId id="287" r:id="rId25"/>
    <p:sldId id="272" r:id="rId26"/>
    <p:sldId id="274" r:id="rId27"/>
    <p:sldId id="273" r:id="rId28"/>
    <p:sldId id="277" r:id="rId29"/>
    <p:sldId id="288" r:id="rId30"/>
    <p:sldId id="289" r:id="rId31"/>
    <p:sldId id="275" r:id="rId32"/>
    <p:sldId id="290" r:id="rId33"/>
    <p:sldId id="291" r:id="rId34"/>
    <p:sldId id="279" r:id="rId35"/>
    <p:sldId id="28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002F80"/>
    <a:srgbClr val="0000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60" autoAdjust="0"/>
  </p:normalViewPr>
  <p:slideViewPr>
    <p:cSldViewPr>
      <p:cViewPr>
        <p:scale>
          <a:sx n="68" d="100"/>
          <a:sy n="68" d="100"/>
        </p:scale>
        <p:origin x="-195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8C2E23-DF45-4352-BA04-AC340C3EBFB0}" type="datetimeFigureOut">
              <a:rPr lang="en-US" smtClean="0"/>
              <a:pPr/>
              <a:t>7/7/2015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C84FED-3F94-4C44-A9A4-BE018A5079C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Organizations can modify and augment this presentation as needed.</a:t>
            </a:r>
          </a:p>
        </p:txBody>
      </p:sp>
      <p:sp>
        <p:nvSpPr>
          <p:cNvPr id="4" name="Slide Number Placeholder 3"/>
          <p:cNvSpPr>
            <a:spLocks noGrp="1"/>
          </p:cNvSpPr>
          <p:nvPr>
            <p:ph type="sldNum" sz="quarter" idx="10"/>
          </p:nvPr>
        </p:nvSpPr>
        <p:spPr/>
        <p:txBody>
          <a:bodyPr/>
          <a:lstStyle/>
          <a:p>
            <a:fld id="{5FC84FED-3F94-4C44-A9A4-BE018A5079C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latin typeface="+mn-lt"/>
                <a:ea typeface="+mn-ea"/>
                <a:cs typeface="+mn-cs"/>
              </a:rPr>
              <a:t>The Drill Planning Team should review the Capabilities, Tasks, and Objectives and the EEGs provided in the Toolkit and determine the need to revise in order to fully test plans and procedures and meet the goals for</a:t>
            </a:r>
            <a:r>
              <a:rPr lang="en-US" sz="1200" b="0" kern="1200" baseline="0" dirty="0" smtClean="0">
                <a:solidFill>
                  <a:schemeClr val="tx1"/>
                </a:solidFill>
                <a:latin typeface="+mn-lt"/>
                <a:ea typeface="+mn-ea"/>
                <a:cs typeface="+mn-cs"/>
              </a:rPr>
              <a:t> the drill.</a:t>
            </a:r>
          </a:p>
          <a:p>
            <a:r>
              <a:rPr lang="en-US" sz="1200" b="0" kern="1200" baseline="0" dirty="0" smtClean="0">
                <a:solidFill>
                  <a:schemeClr val="tx1"/>
                </a:solidFill>
                <a:latin typeface="+mn-lt"/>
                <a:ea typeface="+mn-ea"/>
                <a:cs typeface="+mn-cs"/>
              </a:rPr>
              <a:t> </a:t>
            </a:r>
            <a:endParaRPr lang="en-US" sz="1200" b="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Evaluation requirements </a:t>
            </a:r>
            <a:r>
              <a:rPr lang="en-US" sz="1200" kern="1200" dirty="0" smtClean="0">
                <a:solidFill>
                  <a:schemeClr val="tx1"/>
                </a:solidFill>
                <a:latin typeface="+mn-lt"/>
                <a:ea typeface="+mn-ea"/>
                <a:cs typeface="+mn-cs"/>
              </a:rPr>
              <a:t>clearly articulate </a:t>
            </a:r>
            <a:r>
              <a:rPr lang="en-US" sz="1200" i="1" kern="1200" dirty="0" smtClean="0">
                <a:solidFill>
                  <a:schemeClr val="tx1"/>
                </a:solidFill>
                <a:latin typeface="+mn-lt"/>
                <a:ea typeface="+mn-ea"/>
                <a:cs typeface="+mn-cs"/>
              </a:rPr>
              <a:t>what</a:t>
            </a:r>
            <a:r>
              <a:rPr lang="en-US" sz="1200" kern="1200" dirty="0" smtClean="0">
                <a:solidFill>
                  <a:schemeClr val="tx1"/>
                </a:solidFill>
                <a:latin typeface="+mn-lt"/>
                <a:ea typeface="+mn-ea"/>
                <a:cs typeface="+mn-cs"/>
              </a:rPr>
              <a:t> will be evaluated during the exercise and </a:t>
            </a:r>
            <a:r>
              <a:rPr lang="en-US" sz="1200" i="1" kern="1200" dirty="0" smtClean="0">
                <a:solidFill>
                  <a:schemeClr val="tx1"/>
                </a:solidFill>
                <a:latin typeface="+mn-lt"/>
                <a:ea typeface="+mn-ea"/>
                <a:cs typeface="+mn-cs"/>
              </a:rPr>
              <a:t>how</a:t>
            </a:r>
            <a:r>
              <a:rPr lang="en-US" sz="1200" kern="1200" dirty="0" smtClean="0">
                <a:solidFill>
                  <a:schemeClr val="tx1"/>
                </a:solidFill>
                <a:latin typeface="+mn-lt"/>
                <a:ea typeface="+mn-ea"/>
                <a:cs typeface="+mn-cs"/>
              </a:rPr>
              <a:t> exercise play will be assessed.  This information is documented in the Exercise Evaluation Guides (EEGs).</a:t>
            </a:r>
          </a:p>
          <a:p>
            <a:endParaRPr lang="en-US" sz="1200" kern="1200" dirty="0" smtClean="0">
              <a:solidFill>
                <a:schemeClr val="tx1"/>
              </a:solidFill>
              <a:latin typeface="+mn-lt"/>
              <a:ea typeface="+mn-ea"/>
              <a:cs typeface="+mn-cs"/>
            </a:endParaRPr>
          </a:p>
          <a:p>
            <a:r>
              <a:rPr lang="en-US" b="1" dirty="0" smtClean="0"/>
              <a:t>Capability targets </a:t>
            </a:r>
            <a:r>
              <a:rPr lang="en-US" dirty="0" smtClean="0"/>
              <a:t>are the performance thresholds for each core capability; they state the </a:t>
            </a:r>
            <a:r>
              <a:rPr lang="en-US" i="1" dirty="0" smtClean="0"/>
              <a:t>amount</a:t>
            </a:r>
            <a:r>
              <a:rPr lang="en-US" dirty="0" smtClean="0"/>
              <a:t> of capability that exercise players aim to achieve.  Targets should be measurable,</a:t>
            </a:r>
            <a:r>
              <a:rPr lang="en-US" baseline="0" dirty="0" smtClean="0"/>
              <a:t> </a:t>
            </a:r>
            <a:r>
              <a:rPr lang="en-US" dirty="0" smtClean="0"/>
              <a:t>e.g., open 5 shelters within 3 hours of the incident. </a:t>
            </a:r>
            <a:r>
              <a:rPr lang="en-US" sz="1200" kern="1200" dirty="0" smtClean="0">
                <a:solidFill>
                  <a:schemeClr val="tx1"/>
                </a:solidFill>
                <a:latin typeface="+mn-lt"/>
                <a:ea typeface="+mn-ea"/>
                <a:cs typeface="+mn-cs"/>
              </a:rPr>
              <a:t>Generally, these targets are based on targets identified as part of an organization’s or jurisdiction’s THIRA or other threat and hazard identification or risk assessment process.</a:t>
            </a:r>
            <a:endParaRPr lang="en-US" dirty="0" smtClean="0"/>
          </a:p>
          <a:p>
            <a:endParaRPr lang="en-US" b="1" dirty="0" smtClean="0"/>
          </a:p>
          <a:p>
            <a:r>
              <a:rPr lang="en-US" b="1" dirty="0" smtClean="0"/>
              <a:t>Critical tasks </a:t>
            </a:r>
            <a:r>
              <a:rPr lang="en-US" dirty="0" smtClean="0"/>
              <a:t>are distinct elements required to perform a core capability, e.g., implement MOU with shelters to handle pets.  Critical tasks are derived from organizational plans or Standard Operating Procedures (SOPs), or discipline-specific standards.</a:t>
            </a:r>
          </a:p>
          <a:p>
            <a:endParaRPr lang="en-US" dirty="0" smtClean="0"/>
          </a:p>
          <a:p>
            <a:r>
              <a:rPr lang="en-US" dirty="0" smtClean="0"/>
              <a:t>Each participating organization identifies capability targets and critical tasks that are specific to their plans and procedures.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Determine whether controllers will be permitted to stop play in their area to provide guidance or training to players. This may be desirable if players are consistently</a:t>
            </a:r>
            <a:r>
              <a:rPr lang="en-US" sz="1200" kern="1200" baseline="0" dirty="0" smtClean="0">
                <a:solidFill>
                  <a:schemeClr val="tx1"/>
                </a:solidFill>
                <a:latin typeface="+mn-lt"/>
                <a:ea typeface="+mn-ea"/>
                <a:cs typeface="+mn-cs"/>
              </a:rPr>
              <a:t> performing a critical task incorrectly. It facilitates use of the drill as a training tool for </a:t>
            </a:r>
            <a:r>
              <a:rPr lang="en-US" sz="1200" kern="1200" baseline="0" smtClean="0">
                <a:solidFill>
                  <a:schemeClr val="tx1"/>
                </a:solidFill>
                <a:latin typeface="+mn-lt"/>
                <a:ea typeface="+mn-ea"/>
                <a:cs typeface="+mn-cs"/>
              </a:rPr>
              <a:t>CRC staff. </a:t>
            </a:r>
            <a:endParaRPr lang="en-US" sz="1200" kern="1200" smtClean="0">
              <a:solidFill>
                <a:schemeClr val="tx1"/>
              </a:solidFill>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19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planning team should determine the extent to which each participating organization will be involved and how Evaluators, Controllers, and Players will be supplied. Identify Drill Director, Safety Controller, Lead Controller, Lead Evaluator, and onsite Support Staff.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planning team should determine whether a </a:t>
            </a:r>
            <a:r>
              <a:rPr lang="en-US" dirty="0" err="1" smtClean="0"/>
              <a:t>SimCell</a:t>
            </a:r>
            <a:r>
              <a:rPr lang="en-US" dirty="0" smtClean="0"/>
              <a:t> will be needed:</a:t>
            </a:r>
          </a:p>
          <a:p>
            <a:endParaRPr lang="en-US" dirty="0" smtClean="0"/>
          </a:p>
          <a:p>
            <a:r>
              <a:rPr lang="en-US" dirty="0" smtClean="0"/>
              <a:t>– What organizations will not be playing that need to be simulated? </a:t>
            </a:r>
          </a:p>
          <a:p>
            <a:r>
              <a:rPr lang="en-US" dirty="0" smtClean="0"/>
              <a:t>– What type of simulation is needed – incoming or outgoing? That is, will players need to contact non-participants or will the simulation be for injects, or both?</a:t>
            </a:r>
          </a:p>
          <a:p>
            <a:r>
              <a:rPr lang="en-US" dirty="0" smtClean="0"/>
              <a:t>– Who will handle the simulation – will the controllers be able to handle it or should there be dedicated simulators?</a:t>
            </a:r>
          </a:p>
          <a:p>
            <a:r>
              <a:rPr lang="en-US" dirty="0" smtClean="0"/>
              <a:t>– How will simulation take place? Is there a need to develop particular props or handouts? Does there need to be a phone line for players to contact a </a:t>
            </a:r>
            <a:r>
              <a:rPr lang="en-US" dirty="0" err="1" smtClean="0"/>
              <a:t>SimCell</a:t>
            </a:r>
            <a:r>
              <a:rPr lang="en-US" dirty="0" smtClean="0"/>
              <a:t>? </a:t>
            </a:r>
          </a:p>
          <a:p>
            <a:endParaRPr lang="en-US" dirty="0" smtClean="0"/>
          </a:p>
          <a:p>
            <a:r>
              <a:rPr lang="en-US" dirty="0" smtClean="0"/>
              <a:t>What other elements will be simulated? For example, if the CRC expects to</a:t>
            </a:r>
            <a:r>
              <a:rPr lang="en-US" baseline="0" dirty="0" smtClean="0"/>
              <a:t> handle pets, will the drill include actual pets and service animals or will these be simulated? Will “contaminated” actors undergo full decontamination, such as showers using real water?</a:t>
            </a:r>
            <a:endParaRPr lang="en-US" dirty="0" smtClean="0"/>
          </a:p>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Drill Planning Team should review the drill documentation templates contained in the Toolkit, determine responsibility for updating them, and determine what other documents may be needed.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Continue discussion from C&amp;O meeting as to</a:t>
            </a:r>
            <a:r>
              <a:rPr lang="en-US" baseline="0" dirty="0" smtClean="0"/>
              <a:t> whether there are other particular local issues that must be taken into account, either in terms of drill planning and execution or in terms of the types of situations to expect at the CRC.</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identify when (day, time, and duration (e.g., 4 hours of play)) and where the drill will be held. (See the Selecting a Venue sheet in the Toolkit.) The team should also note other logistics associated with the facility that will need</a:t>
            </a:r>
            <a:r>
              <a:rPr lang="en-US" baseline="0" dirty="0" smtClean="0"/>
              <a:t> to be handled.</a:t>
            </a:r>
          </a:p>
          <a:p>
            <a:endParaRPr lang="en-US" baseline="0"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25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planning team should discuss the roles and responsibilities of drill participants (see</a:t>
            </a:r>
            <a:r>
              <a:rPr lang="en-US" baseline="0" dirty="0" smtClean="0"/>
              <a:t> the role definitions in the Sample Policies document in the Toolkit)</a:t>
            </a:r>
            <a:r>
              <a:rPr lang="en-US" dirty="0" smtClean="0"/>
              <a:t>, how they will be identified,</a:t>
            </a:r>
            <a:r>
              <a:rPr lang="en-US" baseline="0" dirty="0" smtClean="0"/>
              <a:t> and whether they will be pre-registered. Particularly consider how Actors will be recruited and whether the drill will use separate or combined Controller/Evaluators.</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planning team should determine the number of people needed in each role (see the Supply</a:t>
            </a:r>
            <a:r>
              <a:rPr lang="en-US" baseline="0" dirty="0" smtClean="0"/>
              <a:t> List in the Toolkit).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a:t>
            </a:r>
            <a:r>
              <a:rPr lang="en-US" baseline="0" dirty="0" smtClean="0"/>
              <a:t> make specific assignments to complete the requirements for planning the drill, including participant recruitment and registration, facility logistics, and documentation development. </a:t>
            </a:r>
          </a:p>
          <a:p>
            <a:endParaRPr lang="en-US" baseline="0" dirty="0" smtClean="0"/>
          </a:p>
          <a:p>
            <a:r>
              <a:rPr lang="en-US" baseline="0" dirty="0" smtClean="0"/>
              <a:t>The team should also establish its preferred frequency and methods of communications, such as biweekly teleconferences or status update emails.</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Drill Planning Team should update the planning schedule</a:t>
            </a:r>
            <a:r>
              <a:rPr lang="en-US" sz="1200" kern="1200" baseline="0" dirty="0" smtClean="0">
                <a:solidFill>
                  <a:schemeClr val="tx1"/>
                </a:solidFill>
                <a:latin typeface="+mn-lt"/>
                <a:ea typeface="+mn-ea"/>
                <a:cs typeface="+mn-cs"/>
              </a:rPr>
              <a:t> as needed, adding in milestone dates for </a:t>
            </a:r>
            <a:r>
              <a:rPr lang="en-US" sz="1200" kern="1200" dirty="0" smtClean="0">
                <a:solidFill>
                  <a:schemeClr val="tx1"/>
                </a:solidFill>
                <a:latin typeface="+mn-lt"/>
                <a:ea typeface="+mn-ea"/>
                <a:cs typeface="+mn-cs"/>
              </a:rPr>
              <a:t>participant</a:t>
            </a:r>
            <a:r>
              <a:rPr lang="en-US" sz="1200" kern="1200" baseline="0" dirty="0" smtClean="0">
                <a:solidFill>
                  <a:schemeClr val="tx1"/>
                </a:solidFill>
                <a:latin typeface="+mn-lt"/>
                <a:ea typeface="+mn-ea"/>
                <a:cs typeface="+mn-cs"/>
              </a:rPr>
              <a:t> recruiting and logistics, </a:t>
            </a:r>
            <a:r>
              <a:rPr lang="en-US" sz="1200" kern="1200" dirty="0" smtClean="0">
                <a:solidFill>
                  <a:schemeClr val="tx1"/>
                </a:solidFill>
                <a:latin typeface="+mn-lt"/>
                <a:ea typeface="+mn-ea"/>
                <a:cs typeface="+mn-cs"/>
              </a:rPr>
              <a:t>site setup, pre-briefings and information dissemination, day-of briefings, hot wash after the drill, and evaluation of Participant Feedback</a:t>
            </a:r>
            <a:r>
              <a:rPr lang="en-US" sz="1200" kern="1200" baseline="0" dirty="0" smtClean="0">
                <a:solidFill>
                  <a:schemeClr val="tx1"/>
                </a:solidFill>
                <a:latin typeface="+mn-lt"/>
                <a:ea typeface="+mn-ea"/>
                <a:cs typeface="+mn-cs"/>
              </a:rPr>
              <a:t> Forms as they are determined.</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29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Organizations can modify and augment this presentation as needed.</a:t>
            </a:r>
          </a:p>
        </p:txBody>
      </p:sp>
      <p:sp>
        <p:nvSpPr>
          <p:cNvPr id="4" name="Slide Number Placeholder 3"/>
          <p:cNvSpPr>
            <a:spLocks noGrp="1"/>
          </p:cNvSpPr>
          <p:nvPr>
            <p:ph type="sldNum" sz="quarter" idx="10"/>
          </p:nvPr>
        </p:nvSpPr>
        <p:spPr/>
        <p:txBody>
          <a:bodyPr/>
          <a:lstStyle/>
          <a:p>
            <a:fld id="{5FC84FED-3F94-4C44-A9A4-BE018A5079C7}"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should discuss any other issues related to the drill that have come up.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Populate</a:t>
            </a:r>
            <a:r>
              <a:rPr lang="en-US" baseline="0" dirty="0" smtClean="0"/>
              <a:t> this slide with any decisions made at the Concepts and Objectives Meeting, as well as any progress made between that meeting and the IPM.</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a:t>
            </a:r>
            <a:r>
              <a:rPr lang="en-US" baseline="0" dirty="0" smtClean="0"/>
              <a:t> the conclusions reached or c</a:t>
            </a:r>
            <a:r>
              <a:rPr lang="en-US" dirty="0" smtClean="0"/>
              <a:t>ontinue</a:t>
            </a:r>
            <a:r>
              <a:rPr lang="en-US" baseline="0" dirty="0" smtClean="0"/>
              <a:t> the discussion of these topics begun at the C&amp;O meeting.</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Drill Planning Team identifies </a:t>
            </a:r>
            <a:r>
              <a:rPr lang="en-US" b="1" dirty="0" smtClean="0"/>
              <a:t>plans, policies, and procedures</a:t>
            </a:r>
            <a:r>
              <a:rPr lang="en-US" b="1" baseline="0" dirty="0" smtClean="0"/>
              <a:t> </a:t>
            </a:r>
            <a:r>
              <a:rPr lang="en-US" baseline="0" dirty="0" smtClean="0"/>
              <a:t>to be tested during the drill. For each document, the Drill Planning Team should also identify the owner or source of the document.  These documents should be made available to the planning team as reference material to assist in developing evaluation requirements, the drill scenario, or other drill documentation.</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dirty="0" smtClean="0"/>
              <a:t>Continue the discussion</a:t>
            </a:r>
            <a:r>
              <a:rPr lang="en-US" b="0" baseline="0" dirty="0" smtClean="0"/>
              <a:t> from the C&amp;O meeting or finalize decisions made there. </a:t>
            </a:r>
            <a:r>
              <a:rPr lang="en-US" b="0" dirty="0" smtClean="0"/>
              <a:t>Review the Capabilities, Tasks, and Objectives provided in the Toolkit.</a:t>
            </a:r>
            <a:r>
              <a:rPr lang="en-US" b="0" baseline="0" dirty="0" smtClean="0"/>
              <a:t> Identify where revisions are needed to meet the goals of the drill. </a:t>
            </a:r>
            <a:r>
              <a:rPr lang="en-US" dirty="0" smtClean="0"/>
              <a:t>The Drill Planning Team should add objectives and specifics for any elements in their plans or procedures not covered in the toolkit.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Review and finalize the alignment</a:t>
            </a:r>
            <a:r>
              <a:rPr lang="en-US" b="0" baseline="0" dirty="0" smtClean="0"/>
              <a:t> of core capabilities from the C&amp;O meeting. </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Continue the discussion</a:t>
            </a:r>
            <a:r>
              <a:rPr lang="en-US" baseline="0" dirty="0" smtClean="0"/>
              <a:t> of the Scenario from the C&amp;O meeting.</a:t>
            </a:r>
          </a:p>
          <a:p>
            <a:endParaRPr lang="en-US" baseline="0" dirty="0" smtClean="0"/>
          </a:p>
          <a:p>
            <a:r>
              <a:rPr lang="en-US" dirty="0" smtClean="0"/>
              <a:t>Review the drill Scenario provided</a:t>
            </a:r>
            <a:r>
              <a:rPr lang="en-US" baseline="0" dirty="0" smtClean="0"/>
              <a:t> in the Toolkit and identify whether adjustments will be needed. The Scenario assumes that that play begins after the CRC has been established and staffed. If the selected objectives require play to start at a different point, it will be necessary to modify Toolkit materials such as the scenario, Master Scenario Events List (MSEL), and injects as needed to test those objectives. </a:t>
            </a:r>
          </a:p>
          <a:p>
            <a:endParaRPr lang="en-US" baseline="0" dirty="0" smtClean="0"/>
          </a:p>
          <a:p>
            <a:r>
              <a:rPr lang="en-US" baseline="0" dirty="0" smtClean="0"/>
              <a:t>IND = improvised nuclear device</a:t>
            </a:r>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Directions for this Template</a:t>
            </a:r>
            <a:endParaRPr lang="en-US" dirty="0">
              <a:solidFill>
                <a:schemeClr val="bg1"/>
              </a:solidFill>
            </a:endParaRPr>
          </a:p>
        </p:txBody>
      </p:sp>
      <p:sp>
        <p:nvSpPr>
          <p:cNvPr id="3" name="Content Placeholder 2"/>
          <p:cNvSpPr>
            <a:spLocks noGrp="1"/>
          </p:cNvSpPr>
          <p:nvPr>
            <p:ph idx="1"/>
          </p:nvPr>
        </p:nvSpPr>
        <p:spPr/>
        <p:txBody>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meeting</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Updates</a:t>
            </a:r>
            <a:endParaRPr lang="en-US" dirty="0"/>
          </a:p>
        </p:txBody>
      </p:sp>
      <p:sp>
        <p:nvSpPr>
          <p:cNvPr id="3" name="Content Placeholder 2"/>
          <p:cNvSpPr>
            <a:spLocks noGrp="1"/>
          </p:cNvSpPr>
          <p:nvPr>
            <p:ph idx="1"/>
          </p:nvPr>
        </p:nvSpPr>
        <p:spPr/>
        <p:txBody>
          <a:bodyPr/>
          <a:lstStyle/>
          <a:p>
            <a:r>
              <a:rPr lang="en-US" dirty="0" smtClean="0"/>
              <a:t>[Outcomes of the Concept and Objectives Meeting]</a:t>
            </a:r>
          </a:p>
          <a:p>
            <a:r>
              <a:rPr lang="en-US" dirty="0" smtClean="0"/>
              <a:t>[Additional updates]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Design Discussion Points</a:t>
            </a:r>
            <a:endParaRPr lang="en-US" dirty="0"/>
          </a:p>
        </p:txBody>
      </p:sp>
      <p:sp>
        <p:nvSpPr>
          <p:cNvPr id="3" name="Content Placeholder 2"/>
          <p:cNvSpPr>
            <a:spLocks noGrp="1"/>
          </p:cNvSpPr>
          <p:nvPr>
            <p:ph idx="1"/>
          </p:nvPr>
        </p:nvSpPr>
        <p:spPr/>
        <p:txBody>
          <a:bodyPr/>
          <a:lstStyle/>
          <a:p>
            <a:r>
              <a:rPr lang="en-US" dirty="0" smtClean="0"/>
              <a:t>Identify relevant plans, policies, and procedures to be tested</a:t>
            </a:r>
          </a:p>
          <a:p>
            <a:r>
              <a:rPr lang="en-US" dirty="0" smtClean="0"/>
              <a:t>Complete exercise objectives and align to core capabilities</a:t>
            </a:r>
          </a:p>
          <a:p>
            <a:r>
              <a:rPr lang="en-US" dirty="0" smtClean="0"/>
              <a:t>Complete scenario</a:t>
            </a:r>
          </a:p>
          <a:p>
            <a:r>
              <a:rPr lang="en-US" dirty="0" smtClean="0"/>
              <a:t>Identify evaluation requirements</a:t>
            </a:r>
          </a:p>
          <a:p>
            <a:r>
              <a:rPr lang="en-US" dirty="0" smtClean="0"/>
              <a:t>Plan for simulation needs</a:t>
            </a:r>
          </a:p>
          <a:p>
            <a:r>
              <a:rPr lang="en-US" dirty="0" smtClean="0"/>
              <a:t>Identify participating organizations and their extent of play</a:t>
            </a:r>
          </a:p>
          <a:p>
            <a:r>
              <a:rPr lang="en-US" dirty="0" smtClean="0"/>
              <a:t>Identify needed drill documentation</a:t>
            </a:r>
          </a:p>
          <a:p>
            <a:r>
              <a:rPr lang="en-US" dirty="0" smtClean="0"/>
              <a:t>Highlight any local issues, concerns, or sensitivities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Scope and Mission Area</a:t>
            </a:r>
            <a:endParaRPr lang="en-US" dirty="0"/>
          </a:p>
        </p:txBody>
      </p:sp>
      <p:sp>
        <p:nvSpPr>
          <p:cNvPr id="3" name="Content Placeholder 2"/>
          <p:cNvSpPr>
            <a:spLocks noGrp="1"/>
          </p:cNvSpPr>
          <p:nvPr>
            <p:ph idx="1"/>
          </p:nvPr>
        </p:nvSpPr>
        <p:spPr/>
        <p:txBody>
          <a:bodyPr/>
          <a:lstStyle/>
          <a:p>
            <a:r>
              <a:rPr lang="en-US" dirty="0" smtClean="0"/>
              <a:t>Scope</a:t>
            </a:r>
          </a:p>
          <a:p>
            <a:pPr lvl="1"/>
            <a:r>
              <a:rPr lang="en-US" dirty="0" smtClean="0"/>
              <a:t>Type</a:t>
            </a:r>
          </a:p>
          <a:p>
            <a:pPr lvl="1"/>
            <a:r>
              <a:rPr lang="en-US" dirty="0" smtClean="0"/>
              <a:t>Participation level</a:t>
            </a:r>
          </a:p>
          <a:p>
            <a:pPr lvl="1"/>
            <a:r>
              <a:rPr lang="en-US" dirty="0" smtClean="0"/>
              <a:t>Duration</a:t>
            </a:r>
          </a:p>
          <a:p>
            <a:pPr lvl="1"/>
            <a:r>
              <a:rPr lang="en-US" dirty="0" smtClean="0"/>
              <a:t>Location</a:t>
            </a:r>
          </a:p>
          <a:p>
            <a:pPr lvl="1"/>
            <a:r>
              <a:rPr lang="en-US" dirty="0" smtClean="0"/>
              <a:t>Parameters</a:t>
            </a:r>
          </a:p>
          <a:p>
            <a:r>
              <a:rPr lang="en-US" dirty="0" smtClean="0"/>
              <a:t>Mission area </a:t>
            </a:r>
          </a:p>
          <a:p>
            <a:pPr lvl="1"/>
            <a:r>
              <a:rPr lang="en-US" dirty="0" smtClean="0"/>
              <a:t>Response</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 Policies, and Procedures</a:t>
            </a:r>
            <a:endParaRPr lang="en-US" dirty="0"/>
          </a:p>
        </p:txBody>
      </p:sp>
      <p:sp>
        <p:nvSpPr>
          <p:cNvPr id="3" name="Content Placeholder 2"/>
          <p:cNvSpPr>
            <a:spLocks noGrp="1"/>
          </p:cNvSpPr>
          <p:nvPr>
            <p:ph idx="1"/>
          </p:nvPr>
        </p:nvSpPr>
        <p:spPr/>
        <p:txBody>
          <a:bodyPr/>
          <a:lstStyle/>
          <a:p>
            <a:r>
              <a:rPr lang="en-US" dirty="0" smtClean="0"/>
              <a:t>[Relevant plans, policies, and procedures to be tested or examined during the drill]</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a Realistic CRC Drill</a:t>
            </a:r>
            <a:endParaRPr lang="en-US" dirty="0"/>
          </a:p>
        </p:txBody>
      </p:sp>
      <p:sp>
        <p:nvSpPr>
          <p:cNvPr id="3" name="Content Placeholder 2"/>
          <p:cNvSpPr>
            <a:spLocks noGrp="1"/>
          </p:cNvSpPr>
          <p:nvPr>
            <p:ph idx="1"/>
          </p:nvPr>
        </p:nvSpPr>
        <p:spPr/>
        <p:txBody>
          <a:bodyPr/>
          <a:lstStyle/>
          <a:p>
            <a:r>
              <a:rPr lang="en-US" dirty="0"/>
              <a:t>A CRC operating in the aftermath of a nuclear detonation will find itself dealing with a wide variety of people (including vulnerable populations) with a wide variety of impacts and needs (medical, radiological, psychosocial, informational).</a:t>
            </a:r>
          </a:p>
          <a:p>
            <a:r>
              <a:rPr lang="en-US" dirty="0"/>
              <a:t>For a CRC drill to be realistic, its objectives should ensure that this broad range of issues and impacts is </a:t>
            </a:r>
            <a:r>
              <a:rPr lang="en-US" dirty="0" smtClean="0"/>
              <a:t>included.</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14</a:t>
            </a:fld>
            <a:endParaRPr lang="en-US" dirty="0"/>
          </a:p>
        </p:txBody>
      </p:sp>
    </p:spTree>
    <p:extLst>
      <p:ext uri="{BB962C8B-B14F-4D97-AF65-F5344CB8AC3E}">
        <p14:creationId xmlns="" xmlns:p14="http://schemas.microsoft.com/office/powerpoint/2010/main" val="1056258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Drill Objectives</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10000"/>
          </a:bodyPr>
          <a:lstStyle/>
          <a:p>
            <a:pPr lvl="0"/>
            <a:r>
              <a:rPr lang="en-US" sz="2400" dirty="0" smtClean="0">
                <a:solidFill>
                  <a:schemeClr val="tx1"/>
                </a:solidFill>
              </a:rPr>
              <a:t>Demonstrate the ability to activate and manage a CRC with the appropriate command structure, assets, and resources to handle [XXX] evacuees over an [X]-hour period. </a:t>
            </a:r>
          </a:p>
          <a:p>
            <a:pPr lvl="0"/>
            <a:r>
              <a:rPr lang="en-US" sz="2400" dirty="0" smtClean="0">
                <a:solidFill>
                  <a:schemeClr val="tx1"/>
                </a:solidFill>
              </a:rPr>
              <a:t>Demonstrate the ability to conduct radiological monitoring and decontamination operations for potentially contaminated populations.</a:t>
            </a:r>
          </a:p>
          <a:p>
            <a:pPr lvl="0"/>
            <a:r>
              <a:rPr lang="en-US" sz="2400" dirty="0" smtClean="0">
                <a:solidFill>
                  <a:schemeClr val="tx1"/>
                </a:solidFill>
              </a:rPr>
              <a:t>Demonstrate the ability to conduct radiological assessments to determine if follow-up medical care is needed.</a:t>
            </a:r>
          </a:p>
          <a:p>
            <a:pPr lvl="0"/>
            <a:r>
              <a:rPr lang="en-US" sz="2400" dirty="0" smtClean="0">
                <a:solidFill>
                  <a:schemeClr val="tx1"/>
                </a:solidFill>
              </a:rPr>
              <a:t>Demonstrate the ability to provide psychosocial support and screen and provide referral for medical needs to sick and injured presenting at the CRC.</a:t>
            </a:r>
          </a:p>
          <a:p>
            <a:pPr lvl="0"/>
            <a:r>
              <a:rPr lang="en-US" sz="2400" dirty="0" smtClean="0">
                <a:solidFill>
                  <a:schemeClr val="tx1"/>
                </a:solidFill>
              </a:rPr>
              <a:t>Demonstrate the ability to address the communication and information issues related to the operation of the CRC. </a:t>
            </a:r>
          </a:p>
        </p:txBody>
      </p:sp>
      <p:sp>
        <p:nvSpPr>
          <p:cNvPr id="4" name="Slide Number Placeholder 3"/>
          <p:cNvSpPr>
            <a:spLocks noGrp="1"/>
          </p:cNvSpPr>
          <p:nvPr>
            <p:ph type="sldNum" sz="quarter" idx="12"/>
          </p:nvPr>
        </p:nvSpPr>
        <p:spPr/>
        <p:txBody>
          <a:bodyPr/>
          <a:lstStyle/>
          <a:p>
            <a:fld id="{5DFF13A9-1037-4D5A-A349-B944681F0EB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Aligned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Aligned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Scenario</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A 10–15 kiloton IND is detonated in the heart of </a:t>
            </a:r>
            <a:r>
              <a:rPr lang="en-US" dirty="0" err="1" smtClean="0"/>
              <a:t>Centropolis</a:t>
            </a:r>
            <a:r>
              <a:rPr lang="en-US" dirty="0" smtClean="0"/>
              <a:t>.</a:t>
            </a:r>
          </a:p>
          <a:p>
            <a:r>
              <a:rPr lang="en-US" dirty="0" smtClean="0"/>
              <a:t>CRCs are activated in surrounding areas to receive and screen evacuees for radiological contamination.</a:t>
            </a:r>
          </a:p>
          <a:p>
            <a:r>
              <a:rPr lang="en-US" dirty="0" smtClean="0"/>
              <a:t>CRCs are to expect to receive individuals with minor to moderate injuries. Hundreds of buses full of evacuees will arrive over the next 48 hours. Thousands of self-evacuees are also expected to report to the CRCs.</a:t>
            </a:r>
          </a:p>
          <a:p>
            <a:r>
              <a:rPr lang="en-US" dirty="0" smtClean="0"/>
              <a:t>CRCs must be self-sufficient for at least 48 hours, when additional resources are expected to arrive from other regions. </a:t>
            </a:r>
          </a:p>
          <a:p>
            <a:r>
              <a:rPr lang="en-US" dirty="0" smtClean="0"/>
              <a:t>The day after the IND explosion, a CRC has been set up in </a:t>
            </a:r>
            <a:r>
              <a:rPr lang="en-US" dirty="0" err="1" smtClean="0"/>
              <a:t>Fosterville</a:t>
            </a:r>
            <a:r>
              <a:rPr lang="en-US" dirty="0" smtClean="0"/>
              <a:t>, 100 miles upwind from </a:t>
            </a:r>
            <a:r>
              <a:rPr lang="en-US" dirty="0" err="1" smtClean="0"/>
              <a:t>Centropolis</a:t>
            </a:r>
            <a:r>
              <a:rPr lang="en-US" dirty="0" smtClean="0"/>
              <a:t>. The first evacuees are expected to arrive within the hour.</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Requirements</a:t>
            </a:r>
            <a:endParaRPr lang="en-US" dirty="0"/>
          </a:p>
        </p:txBody>
      </p:sp>
      <p:sp>
        <p:nvSpPr>
          <p:cNvPr id="3" name="Content Placeholder 2"/>
          <p:cNvSpPr>
            <a:spLocks noGrp="1"/>
          </p:cNvSpPr>
          <p:nvPr>
            <p:ph idx="1"/>
          </p:nvPr>
        </p:nvSpPr>
        <p:spPr/>
        <p:txBody>
          <a:bodyPr/>
          <a:lstStyle/>
          <a:p>
            <a:r>
              <a:rPr lang="en-US" b="1" dirty="0" smtClean="0"/>
              <a:t>Capability targets </a:t>
            </a:r>
            <a:r>
              <a:rPr lang="en-US" dirty="0" smtClean="0"/>
              <a:t>are the performance thresholds for each core capability</a:t>
            </a:r>
          </a:p>
          <a:p>
            <a:pPr lvl="1"/>
            <a:r>
              <a:rPr lang="en-US" dirty="0" smtClean="0"/>
              <a:t>Targets are quantitative or qualitative</a:t>
            </a:r>
          </a:p>
          <a:p>
            <a:r>
              <a:rPr lang="en-US" b="1" dirty="0" smtClean="0"/>
              <a:t>Critical tasks </a:t>
            </a:r>
            <a:r>
              <a:rPr lang="en-US" dirty="0" smtClean="0"/>
              <a:t>are the distinct elements required to perform a core capability </a:t>
            </a:r>
          </a:p>
          <a:p>
            <a:r>
              <a:rPr lang="en-US" b="1" dirty="0" smtClean="0"/>
              <a:t>Exercise Evaluation Guides</a:t>
            </a:r>
            <a:r>
              <a:rPr lang="en-US" dirty="0" smtClean="0"/>
              <a:t> (EEGs) document exercise objectives, core capabilities, capability targets, and critical tasks </a:t>
            </a:r>
          </a:p>
          <a:p>
            <a:pPr lvl="0"/>
            <a:r>
              <a:rPr lang="en-US" dirty="0" smtClean="0"/>
              <a:t>Determine whether controllers will be permitted to stop play in their area to provide guidance or training to players. </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CRC Drill Name</a:t>
            </a:r>
            <a:endParaRPr lang="en-US" dirty="0"/>
          </a:p>
        </p:txBody>
      </p:sp>
      <p:sp>
        <p:nvSpPr>
          <p:cNvPr id="3" name="Subtitle 2"/>
          <p:cNvSpPr>
            <a:spLocks noGrp="1"/>
          </p:cNvSpPr>
          <p:nvPr>
            <p:ph type="subTitle" idx="1"/>
          </p:nvPr>
        </p:nvSpPr>
        <p:spPr/>
        <p:txBody>
          <a:bodyPr/>
          <a:lstStyle/>
          <a:p>
            <a:r>
              <a:rPr lang="en-US" dirty="0" smtClean="0"/>
              <a:t>Initial Planning Meeting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Participants</a:t>
            </a:r>
            <a:endParaRPr lang="en-US" dirty="0"/>
          </a:p>
        </p:txBody>
      </p:sp>
      <p:sp>
        <p:nvSpPr>
          <p:cNvPr id="3" name="Content Placeholder 2"/>
          <p:cNvSpPr>
            <a:spLocks noGrp="1"/>
          </p:cNvSpPr>
          <p:nvPr>
            <p:ph idx="1"/>
          </p:nvPr>
        </p:nvSpPr>
        <p:spPr/>
        <p:txBody>
          <a:bodyPr/>
          <a:lstStyle/>
          <a:p>
            <a:r>
              <a:rPr lang="en-US" dirty="0" smtClean="0"/>
              <a:t>[List of participating organizations and their involvement] </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Simulation</a:t>
            </a:r>
            <a:endParaRPr lang="en-US" dirty="0"/>
          </a:p>
        </p:txBody>
      </p:sp>
      <p:sp>
        <p:nvSpPr>
          <p:cNvPr id="3" name="Content Placeholder 2"/>
          <p:cNvSpPr>
            <a:spLocks noGrp="1"/>
          </p:cNvSpPr>
          <p:nvPr>
            <p:ph idx="1"/>
          </p:nvPr>
        </p:nvSpPr>
        <p:spPr/>
        <p:txBody>
          <a:bodyPr>
            <a:normAutofit/>
          </a:bodyPr>
          <a:lstStyle/>
          <a:p>
            <a:r>
              <a:rPr lang="en-US" dirty="0" smtClean="0"/>
              <a:t>What organizations will not be playing that need to be simulated? </a:t>
            </a:r>
          </a:p>
          <a:p>
            <a:pPr lvl="1"/>
            <a:r>
              <a:rPr lang="en-US" dirty="0" smtClean="0"/>
              <a:t>Players need to contact simulated organization</a:t>
            </a:r>
          </a:p>
          <a:p>
            <a:pPr lvl="1"/>
            <a:r>
              <a:rPr lang="en-US" dirty="0" smtClean="0"/>
              <a:t>Simulated organization for injects</a:t>
            </a:r>
          </a:p>
          <a:p>
            <a:pPr lvl="1"/>
            <a:r>
              <a:rPr lang="en-US" dirty="0" smtClean="0"/>
              <a:t>Controllers or </a:t>
            </a:r>
            <a:r>
              <a:rPr lang="en-US" dirty="0" err="1" smtClean="0"/>
              <a:t>SimCell</a:t>
            </a:r>
            <a:r>
              <a:rPr lang="en-US" dirty="0" smtClean="0"/>
              <a:t> to handle simulation</a:t>
            </a:r>
          </a:p>
          <a:p>
            <a:pPr lvl="1"/>
            <a:r>
              <a:rPr lang="en-US" dirty="0" smtClean="0"/>
              <a:t>Simulation needs (telephone lines, handouts, other props)</a:t>
            </a:r>
          </a:p>
          <a:p>
            <a:r>
              <a:rPr lang="en-US" dirty="0" smtClean="0"/>
              <a:t>What other elements will be simulated?</a:t>
            </a:r>
          </a:p>
          <a:p>
            <a:pPr lvl="1"/>
            <a:r>
              <a:rPr lang="en-US" dirty="0" smtClean="0"/>
              <a:t>Will actual pets and service animals be included?</a:t>
            </a:r>
          </a:p>
          <a:p>
            <a:pPr lvl="1"/>
            <a:r>
              <a:rPr lang="en-US" dirty="0" smtClean="0"/>
              <a:t>Will full decontamination (e.g., showering) be used?</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Documentation</a:t>
            </a:r>
            <a:endParaRPr lang="en-US" dirty="0"/>
          </a:p>
        </p:txBody>
      </p:sp>
      <p:sp>
        <p:nvSpPr>
          <p:cNvPr id="3" name="Content Placeholder 2"/>
          <p:cNvSpPr>
            <a:spLocks noGrp="1"/>
          </p:cNvSpPr>
          <p:nvPr>
            <p:ph idx="1"/>
          </p:nvPr>
        </p:nvSpPr>
        <p:spPr>
          <a:xfrm>
            <a:off x="457200" y="1295400"/>
            <a:ext cx="8229600" cy="4800600"/>
          </a:xfrm>
        </p:spPr>
        <p:txBody>
          <a:bodyPr>
            <a:normAutofit/>
          </a:bodyPr>
          <a:lstStyle/>
          <a:p>
            <a:pPr marL="338138" indent="-338138"/>
            <a:r>
              <a:rPr lang="en-US" dirty="0" smtClean="0"/>
              <a:t>Extent of Play Agreement </a:t>
            </a:r>
          </a:p>
          <a:p>
            <a:pPr marL="338138" indent="-338138"/>
            <a:r>
              <a:rPr lang="en-US" dirty="0" smtClean="0"/>
              <a:t>EEGs</a:t>
            </a:r>
          </a:p>
          <a:p>
            <a:pPr marL="338138" indent="-338138"/>
            <a:r>
              <a:rPr lang="en-US" dirty="0" smtClean="0"/>
              <a:t>Exercise Plan (ExPlan)</a:t>
            </a:r>
          </a:p>
          <a:p>
            <a:pPr marL="338138" indent="-338138"/>
            <a:r>
              <a:rPr lang="en-US" dirty="0" smtClean="0"/>
              <a:t>Controller/Evaluator (C/E) and Player Handbooks</a:t>
            </a:r>
          </a:p>
          <a:p>
            <a:pPr marL="338138" indent="-338138"/>
            <a:r>
              <a:rPr lang="en-US" dirty="0" smtClean="0"/>
              <a:t>Master Scenario Events List (MSEL)</a:t>
            </a:r>
          </a:p>
          <a:p>
            <a:pPr marL="338138" indent="-338138"/>
            <a:r>
              <a:rPr lang="en-US" dirty="0" err="1" smtClean="0"/>
              <a:t>Symptomology</a:t>
            </a:r>
            <a:r>
              <a:rPr lang="en-US" dirty="0" smtClean="0"/>
              <a:t> Cards</a:t>
            </a:r>
          </a:p>
          <a:p>
            <a:pPr marL="338138" indent="-338138"/>
            <a:r>
              <a:rPr lang="en-US" dirty="0" smtClean="0"/>
              <a:t>Briefing Presentations</a:t>
            </a:r>
          </a:p>
          <a:p>
            <a:pPr marL="338138" indent="-338138"/>
            <a:r>
              <a:rPr lang="en-US" dirty="0" smtClean="0"/>
              <a:t>Participant Feedback Form</a:t>
            </a:r>
          </a:p>
          <a:p>
            <a:pPr marL="338138" indent="-338138"/>
            <a:r>
              <a:rPr lang="en-US" dirty="0" smtClean="0"/>
              <a:t>Actor Instructions</a:t>
            </a:r>
          </a:p>
          <a:p>
            <a:pPr marL="338138" indent="-338138"/>
            <a:r>
              <a:rPr lang="en-US" dirty="0" smtClean="0"/>
              <a:t>Media Guide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Issues and Concerns</a:t>
            </a:r>
            <a:endParaRPr lang="en-US" dirty="0"/>
          </a:p>
        </p:txBody>
      </p:sp>
      <p:sp>
        <p:nvSpPr>
          <p:cNvPr id="3" name="Content Placeholder 2"/>
          <p:cNvSpPr>
            <a:spLocks noGrp="1"/>
          </p:cNvSpPr>
          <p:nvPr>
            <p:ph idx="1"/>
          </p:nvPr>
        </p:nvSpPr>
        <p:spPr/>
        <p:txBody>
          <a:bodyPr/>
          <a:lstStyle/>
          <a:p>
            <a:r>
              <a:rPr lang="en-US" dirty="0" smtClean="0"/>
              <a:t>[Any issues, concerns, or sensitivities for discussion and consideration]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Drill Development Discussion Points </a:t>
            </a:r>
            <a:endParaRPr lang="en-US" dirty="0"/>
          </a:p>
        </p:txBody>
      </p:sp>
      <p:sp>
        <p:nvSpPr>
          <p:cNvPr id="3" name="Content Placeholder 2"/>
          <p:cNvSpPr>
            <a:spLocks noGrp="1"/>
          </p:cNvSpPr>
          <p:nvPr>
            <p:ph idx="1"/>
          </p:nvPr>
        </p:nvSpPr>
        <p:spPr/>
        <p:txBody>
          <a:bodyPr/>
          <a:lstStyle/>
          <a:p>
            <a:r>
              <a:rPr lang="en-US" dirty="0" smtClean="0"/>
              <a:t>Plan for exercise logistics</a:t>
            </a:r>
          </a:p>
          <a:p>
            <a:pPr lvl="1"/>
            <a:r>
              <a:rPr lang="en-US" dirty="0" smtClean="0"/>
              <a:t>Location</a:t>
            </a:r>
          </a:p>
          <a:p>
            <a:pPr lvl="1"/>
            <a:r>
              <a:rPr lang="en-US" dirty="0" smtClean="0"/>
              <a:t>Duration and schedule</a:t>
            </a:r>
          </a:p>
          <a:p>
            <a:pPr lvl="1"/>
            <a:r>
              <a:rPr lang="en-US" dirty="0" smtClean="0"/>
              <a:t>Logistical requirements</a:t>
            </a:r>
          </a:p>
          <a:p>
            <a:r>
              <a:rPr lang="en-US" dirty="0" smtClean="0"/>
              <a:t>Identify exercise staffing requirements</a:t>
            </a:r>
          </a:p>
          <a:p>
            <a:r>
              <a:rPr lang="en-US" dirty="0" smtClean="0"/>
              <a:t>Outline exercise planning team roles and responsibilities</a:t>
            </a:r>
          </a:p>
          <a:p>
            <a:r>
              <a:rPr lang="en-US" dirty="0" smtClean="0"/>
              <a:t>Develop exercise planning timeline</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Logistics</a:t>
            </a:r>
            <a:endParaRPr lang="en-US" dirty="0"/>
          </a:p>
        </p:txBody>
      </p:sp>
      <p:sp>
        <p:nvSpPr>
          <p:cNvPr id="3" name="Content Placeholder 2"/>
          <p:cNvSpPr>
            <a:spLocks noGrp="1"/>
          </p:cNvSpPr>
          <p:nvPr>
            <p:ph idx="1"/>
          </p:nvPr>
        </p:nvSpPr>
        <p:spPr/>
        <p:txBody>
          <a:bodyPr/>
          <a:lstStyle/>
          <a:p>
            <a:r>
              <a:rPr lang="en-US" dirty="0" smtClean="0"/>
              <a:t>Drill location</a:t>
            </a:r>
          </a:p>
          <a:p>
            <a:r>
              <a:rPr lang="en-US" dirty="0" smtClean="0"/>
              <a:t>Drill date</a:t>
            </a:r>
          </a:p>
          <a:p>
            <a:r>
              <a:rPr lang="en-US" dirty="0" smtClean="0"/>
              <a:t>Drill duration and schedule</a:t>
            </a:r>
          </a:p>
          <a:p>
            <a:r>
              <a:rPr lang="en-US" dirty="0" smtClean="0"/>
              <a:t>Logistical requirements</a:t>
            </a:r>
          </a:p>
          <a:p>
            <a:pPr lvl="1"/>
            <a:r>
              <a:rPr lang="en-US" dirty="0" smtClean="0"/>
              <a:t>A/V requirements, such as screens, microphones, etc.</a:t>
            </a:r>
          </a:p>
          <a:p>
            <a:pPr lvl="1"/>
            <a:r>
              <a:rPr lang="en-US" dirty="0" smtClean="0"/>
              <a:t>Security</a:t>
            </a:r>
          </a:p>
          <a:p>
            <a:pPr lvl="1"/>
            <a:r>
              <a:rPr lang="en-US" dirty="0" smtClean="0"/>
              <a:t>Parking</a:t>
            </a:r>
          </a:p>
          <a:p>
            <a:pPr lvl="1"/>
            <a:r>
              <a:rPr lang="en-US" dirty="0" smtClean="0"/>
              <a:t>Refreshments</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Roles</a:t>
            </a:r>
            <a:endParaRPr lang="en-US" dirty="0"/>
          </a:p>
        </p:txBody>
      </p:sp>
      <p:sp>
        <p:nvSpPr>
          <p:cNvPr id="3" name="Content Placeholder 2"/>
          <p:cNvSpPr>
            <a:spLocks noGrp="1"/>
          </p:cNvSpPr>
          <p:nvPr>
            <p:ph idx="1"/>
          </p:nvPr>
        </p:nvSpPr>
        <p:spPr/>
        <p:txBody>
          <a:bodyPr>
            <a:normAutofit/>
          </a:bodyPr>
          <a:lstStyle/>
          <a:p>
            <a:r>
              <a:rPr lang="en-US" dirty="0" smtClean="0"/>
              <a:t>Identify Drill Director, Lead Evaluator, Lead Controller, Safety Controller, Support Staff</a:t>
            </a:r>
          </a:p>
          <a:p>
            <a:r>
              <a:rPr lang="en-US" dirty="0" smtClean="0"/>
              <a:t>Identification of individual Evaluators and Controllers and Players in advance</a:t>
            </a:r>
          </a:p>
          <a:p>
            <a:r>
              <a:rPr lang="en-US" dirty="0" smtClean="0"/>
              <a:t>Pre-registration</a:t>
            </a:r>
          </a:p>
          <a:p>
            <a:r>
              <a:rPr lang="en-US" dirty="0" smtClean="0"/>
              <a:t>Recruitment and registration of Actors</a:t>
            </a:r>
          </a:p>
          <a:p>
            <a:r>
              <a:rPr lang="en-US" dirty="0" smtClean="0"/>
              <a:t>Duties of each participant role</a:t>
            </a:r>
          </a:p>
          <a:p>
            <a:pPr lvl="1"/>
            <a:r>
              <a:rPr lang="en-US" dirty="0" smtClean="0"/>
              <a:t>Controllers to also serve as evaluators?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Participants</a:t>
            </a:r>
            <a:endParaRPr lang="en-US" dirty="0"/>
          </a:p>
        </p:txBody>
      </p:sp>
      <p:sp>
        <p:nvSpPr>
          <p:cNvPr id="3" name="Content Placeholder 2"/>
          <p:cNvSpPr>
            <a:spLocks noGrp="1"/>
          </p:cNvSpPr>
          <p:nvPr>
            <p:ph idx="1"/>
          </p:nvPr>
        </p:nvSpPr>
        <p:spPr/>
        <p:txBody>
          <a:bodyPr>
            <a:normAutofit/>
          </a:bodyPr>
          <a:lstStyle/>
          <a:p>
            <a:r>
              <a:rPr lang="en-US" dirty="0" smtClean="0"/>
              <a:t>How many </a:t>
            </a:r>
            <a:r>
              <a:rPr lang="en-US" dirty="0" smtClean="0">
                <a:solidFill>
                  <a:schemeClr val="tx1"/>
                </a:solidFill>
              </a:rPr>
              <a:t>total people (including those with medical, radiological, psychosocial, information needs) </a:t>
            </a:r>
            <a:r>
              <a:rPr lang="en-US" dirty="0" smtClean="0"/>
              <a:t>should be handled by the CRC in what timeframe?</a:t>
            </a:r>
          </a:p>
          <a:p>
            <a:r>
              <a:rPr lang="en-US" dirty="0" smtClean="0"/>
              <a:t>How many Actors are needed to play those people?</a:t>
            </a:r>
          </a:p>
          <a:p>
            <a:r>
              <a:rPr lang="en-US" dirty="0" smtClean="0"/>
              <a:t>How many Evaluators and Controllers per station, etc.?</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Planning Team Logistics  </a:t>
            </a:r>
            <a:endParaRPr lang="en-US" dirty="0"/>
          </a:p>
        </p:txBody>
      </p:sp>
      <p:sp>
        <p:nvSpPr>
          <p:cNvPr id="3" name="Content Placeholder 2"/>
          <p:cNvSpPr>
            <a:spLocks noGrp="1"/>
          </p:cNvSpPr>
          <p:nvPr>
            <p:ph idx="1"/>
          </p:nvPr>
        </p:nvSpPr>
        <p:spPr/>
        <p:txBody>
          <a:bodyPr/>
          <a:lstStyle/>
          <a:p>
            <a:r>
              <a:rPr lang="en-US" dirty="0" smtClean="0"/>
              <a:t>Roles and responsibilities</a:t>
            </a:r>
          </a:p>
          <a:p>
            <a:pPr lvl="1"/>
            <a:r>
              <a:rPr lang="en-US" dirty="0" smtClean="0"/>
              <a:t>[Planning team roles and assignments]</a:t>
            </a:r>
          </a:p>
          <a:p>
            <a:r>
              <a:rPr lang="en-US" dirty="0" smtClean="0"/>
              <a:t>Communications</a:t>
            </a:r>
          </a:p>
          <a:p>
            <a:pPr lvl="1"/>
            <a:r>
              <a:rPr lang="en-US" dirty="0" smtClean="0"/>
              <a:t>[Preferred frequency and methods of communications]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Timeline</a:t>
            </a:r>
            <a:endParaRPr lang="en-US" dirty="0"/>
          </a:p>
        </p:txBody>
      </p:sp>
      <p:sp>
        <p:nvSpPr>
          <p:cNvPr id="3" name="Content Placeholder 2"/>
          <p:cNvSpPr>
            <a:spLocks noGrp="1"/>
          </p:cNvSpPr>
          <p:nvPr>
            <p:ph idx="1"/>
          </p:nvPr>
        </p:nvSpPr>
        <p:spPr/>
        <p:txBody>
          <a:bodyPr/>
          <a:lstStyle/>
          <a:p>
            <a:r>
              <a:rPr lang="en-US" dirty="0" smtClean="0"/>
              <a:t>Midterm Planning Meeting: [Date and location]</a:t>
            </a:r>
          </a:p>
          <a:p>
            <a:r>
              <a:rPr lang="en-US" dirty="0" smtClean="0"/>
              <a:t>Final Planning Meeting: [Date and location]</a:t>
            </a:r>
          </a:p>
          <a:p>
            <a:r>
              <a:rPr lang="en-US" dirty="0" smtClean="0"/>
              <a:t>Drill: [Date and location]</a:t>
            </a:r>
          </a:p>
          <a:p>
            <a:r>
              <a:rPr lang="en-US" dirty="0" smtClean="0"/>
              <a:t>Draft After-Action Report (AAR): [Date]</a:t>
            </a:r>
          </a:p>
          <a:p>
            <a:r>
              <a:rPr lang="en-US" dirty="0" smtClean="0"/>
              <a:t>After-Action Meeting: [Date and location]</a:t>
            </a:r>
          </a:p>
          <a:p>
            <a:r>
              <a:rPr lang="en-US" dirty="0" smtClean="0"/>
              <a:t>Final AAR/Improvement Plan (IP): [Date]</a:t>
            </a:r>
          </a:p>
        </p:txBody>
      </p:sp>
      <p:sp>
        <p:nvSpPr>
          <p:cNvPr id="4" name="Slide Number Placeholder 3"/>
          <p:cNvSpPr>
            <a:spLocks noGrp="1"/>
          </p:cNvSpPr>
          <p:nvPr>
            <p:ph type="sldNum" sz="quarter" idx="12"/>
          </p:nvPr>
        </p:nvSpPr>
        <p:spPr/>
        <p:txBody>
          <a:bodyPr/>
          <a:lstStyle/>
          <a:p>
            <a:fld id="{5DFF13A9-1037-4D5A-A349-B944681F0EB5}"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Drill Director or Lead Planner)]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Considerations</a:t>
            </a:r>
            <a:endParaRPr lang="en-US" dirty="0"/>
          </a:p>
        </p:txBody>
      </p:sp>
      <p:sp>
        <p:nvSpPr>
          <p:cNvPr id="3" name="Content Placeholder 2"/>
          <p:cNvSpPr>
            <a:spLocks noGrp="1"/>
          </p:cNvSpPr>
          <p:nvPr>
            <p:ph idx="1"/>
          </p:nvPr>
        </p:nvSpPr>
        <p:spPr/>
        <p:txBody>
          <a:bodyPr/>
          <a:lstStyle/>
          <a:p>
            <a:r>
              <a:rPr lang="en-US" dirty="0" smtClean="0"/>
              <a:t>[list items for discussion]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lstStyle/>
          <a:p>
            <a:r>
              <a:rPr lang="en-US" dirty="0" smtClean="0"/>
              <a:t>Distribute IPM minutes: [Responsible organization/individual], [due date]</a:t>
            </a:r>
          </a:p>
          <a:p>
            <a:r>
              <a:rPr lang="en-US" dirty="0" smtClean="0"/>
              <a:t>Draft exercise documentation</a:t>
            </a:r>
          </a:p>
          <a:p>
            <a:pPr lvl="1"/>
            <a:r>
              <a:rPr lang="en-US" dirty="0" smtClean="0"/>
              <a:t>Capabilities, Tasks, and Objectives: [Responsible organization/individual], [due date]</a:t>
            </a:r>
          </a:p>
          <a:p>
            <a:pPr lvl="1"/>
            <a:r>
              <a:rPr lang="en-US" dirty="0" smtClean="0"/>
              <a:t>EEGs: [Responsible organization/individual], [due date]</a:t>
            </a:r>
          </a:p>
          <a:p>
            <a:pPr lvl="1"/>
            <a:r>
              <a:rPr lang="en-US" dirty="0" smtClean="0"/>
              <a:t>Exercise Plan: [Responsible organization/individual], [due date]</a:t>
            </a:r>
          </a:p>
          <a:p>
            <a:pPr lvl="1"/>
            <a:r>
              <a:rPr lang="en-US" dirty="0" smtClean="0"/>
              <a:t>[Other documents as needed]</a:t>
            </a:r>
          </a:p>
          <a:p>
            <a:r>
              <a:rPr lang="en-US" dirty="0" smtClean="0"/>
              <a:t>[Additional action items]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idx="1"/>
          </p:nvPr>
        </p:nvSpPr>
        <p:spPr/>
        <p:txBody>
          <a:bodyPr/>
          <a:lstStyle/>
          <a:p>
            <a:r>
              <a:rPr lang="en-US" dirty="0" smtClean="0"/>
              <a:t>[Date]</a:t>
            </a:r>
          </a:p>
          <a:p>
            <a:r>
              <a:rPr lang="en-US" dirty="0" smtClean="0"/>
              <a:t>[Time]</a:t>
            </a:r>
          </a:p>
          <a:p>
            <a:r>
              <a:rPr lang="en-US" dirty="0" smtClean="0"/>
              <a:t>[Location]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32</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Remarks</a:t>
            </a:r>
            <a:endParaRPr lang="en-US" dirty="0"/>
          </a:p>
        </p:txBody>
      </p:sp>
      <p:sp>
        <p:nvSpPr>
          <p:cNvPr id="3" name="Content Placeholder 2"/>
          <p:cNvSpPr>
            <a:spLocks noGrp="1"/>
          </p:cNvSpPr>
          <p:nvPr>
            <p:ph idx="1"/>
          </p:nvPr>
        </p:nvSpPr>
        <p:spPr/>
        <p:txBody>
          <a:bodyPr/>
          <a:lstStyle/>
          <a:p>
            <a:r>
              <a:rPr lang="en-US" dirty="0" smtClean="0"/>
              <a:t>Safety and emergency information</a:t>
            </a:r>
          </a:p>
          <a:p>
            <a:r>
              <a:rPr lang="en-US" dirty="0" smtClean="0"/>
              <a:t>Restrooms</a:t>
            </a:r>
          </a:p>
          <a:p>
            <a:r>
              <a:rPr lang="en-US" dirty="0" smtClean="0"/>
              <a:t>Cell phone etiquette</a:t>
            </a:r>
          </a:p>
          <a:p>
            <a:r>
              <a:rPr lang="en-US" dirty="0" smtClean="0"/>
              <a:t>Breaks and lunch</a:t>
            </a:r>
          </a:p>
          <a:p>
            <a:r>
              <a:rPr lang="en-US" dirty="0" smtClean="0"/>
              <a:t>Microphones (if applicable)</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[Time] Welcome and introductions</a:t>
            </a:r>
          </a:p>
          <a:p>
            <a:r>
              <a:rPr lang="en-US" dirty="0" smtClean="0"/>
              <a:t>[Time] Planning updates</a:t>
            </a:r>
          </a:p>
          <a:p>
            <a:r>
              <a:rPr lang="en-US" dirty="0" smtClean="0"/>
              <a:t>[Time] Drill design</a:t>
            </a:r>
          </a:p>
          <a:p>
            <a:r>
              <a:rPr lang="en-US" dirty="0" smtClean="0"/>
              <a:t>[Time] Drill development</a:t>
            </a:r>
          </a:p>
          <a:p>
            <a:r>
              <a:rPr lang="en-US" dirty="0" smtClean="0"/>
              <a:t>[Time] Action items and next steps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Organization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Trusted Agents</a:t>
            </a:r>
            <a:endParaRPr lang="en-US" dirty="0"/>
          </a:p>
        </p:txBody>
      </p:sp>
      <p:sp>
        <p:nvSpPr>
          <p:cNvPr id="3" name="Content Placeholder 2"/>
          <p:cNvSpPr>
            <a:spLocks noGrp="1"/>
          </p:cNvSpPr>
          <p:nvPr>
            <p:ph idx="1"/>
          </p:nvPr>
        </p:nvSpPr>
        <p:spPr/>
        <p:txBody>
          <a:bodyPr/>
          <a:lstStyle/>
          <a:p>
            <a:r>
              <a:rPr lang="en-US" dirty="0" smtClean="0">
                <a:cs typeface="Arial" charset="0"/>
              </a:rPr>
              <a:t>Trusted agents are the individuals on the Drill Planning Team(s) who are trusted not to reveal drill and scenario details to players or third parties before drill conduct.</a:t>
            </a:r>
          </a:p>
          <a:p>
            <a:r>
              <a:rPr lang="en-US" dirty="0" smtClean="0">
                <a:cs typeface="Arial" charset="0"/>
              </a:rPr>
              <a:t>Trusted agents also develop pre-drill materials, conduct drill briefings, and support training sessions.</a:t>
            </a:r>
          </a:p>
        </p:txBody>
      </p:sp>
      <p:sp>
        <p:nvSpPr>
          <p:cNvPr id="4" name="Slide Number Placeholder 3"/>
          <p:cNvSpPr>
            <a:spLocks noGrp="1"/>
          </p:cNvSpPr>
          <p:nvPr>
            <p:ph type="sldNum" sz="quarter" idx="12"/>
          </p:nvPr>
        </p:nvSpPr>
        <p:spPr/>
        <p:txBody>
          <a:bodyPr/>
          <a:lstStyle/>
          <a:p>
            <a:fld id="{5DFF13A9-1037-4D5A-A349-B944681F0EB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Safeguarding Exercise Information</a:t>
            </a:r>
            <a:endParaRPr lang="en-US" dirty="0"/>
          </a:p>
        </p:txBody>
      </p:sp>
      <p:sp>
        <p:nvSpPr>
          <p:cNvPr id="3" name="Content Placeholder 2"/>
          <p:cNvSpPr>
            <a:spLocks noGrp="1"/>
          </p:cNvSpPr>
          <p:nvPr>
            <p:ph idx="1"/>
          </p:nvPr>
        </p:nvSpPr>
        <p:spPr/>
        <p:txBody>
          <a:bodyPr/>
          <a:lstStyle/>
          <a:p>
            <a:pPr>
              <a:spcAft>
                <a:spcPts val="600"/>
              </a:spcAft>
            </a:pPr>
            <a:r>
              <a:rPr lang="en-US" dirty="0">
                <a:solidFill>
                  <a:schemeClr val="tx1"/>
                </a:solidFill>
                <a:cs typeface="Arial" charset="0"/>
              </a:rPr>
              <a:t>Information in this document is intended for the exclusive use of the drill planners and is not to be released to the public or other personnel </a:t>
            </a:r>
            <a:r>
              <a:rPr lang="en-US" dirty="0" smtClean="0">
                <a:solidFill>
                  <a:schemeClr val="tx1"/>
                </a:solidFill>
                <a:cs typeface="Arial" charset="0"/>
              </a:rPr>
              <a:t>without </a:t>
            </a:r>
            <a:r>
              <a:rPr lang="en-US" dirty="0">
                <a:solidFill>
                  <a:schemeClr val="tx1"/>
                </a:solidFill>
                <a:cs typeface="Arial" charset="0"/>
              </a:rPr>
              <a:t>prior approval from </a:t>
            </a:r>
            <a:r>
              <a:rPr lang="en-US" dirty="0" smtClean="0">
                <a:solidFill>
                  <a:schemeClr val="tx1"/>
                </a:solidFill>
                <a:cs typeface="Arial" charset="0"/>
              </a:rPr>
              <a:t>the drill organizers [or list specific name]. </a:t>
            </a:r>
            <a:endParaRPr lang="en-US" dirty="0">
              <a:solidFill>
                <a:schemeClr val="tx1"/>
              </a:solidFill>
              <a:cs typeface="Arial" charset="0"/>
            </a:endParaRPr>
          </a:p>
          <a:p>
            <a:r>
              <a:rPr lang="en-US" dirty="0">
                <a:solidFill>
                  <a:schemeClr val="tx1"/>
                </a:solidFill>
                <a:cs typeface="Arial" charset="0"/>
              </a:rPr>
              <a:t>This document is not releasable to any public website</a:t>
            </a:r>
            <a:r>
              <a:rPr lang="en-US" dirty="0" smtClean="0">
                <a:solidFill>
                  <a:schemeClr val="tx1"/>
                </a:solidFill>
                <a:cs typeface="Arial" charset="0"/>
              </a:rPr>
              <a:t>.</a:t>
            </a:r>
            <a:endParaRPr lang="en-US" dirty="0">
              <a:solidFill>
                <a:schemeClr val="tx1"/>
              </a:solidFill>
              <a:cs typeface="Arial" charset="0"/>
            </a:endParaRPr>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extLst>
      <p:ext uri="{BB962C8B-B14F-4D97-AF65-F5344CB8AC3E}">
        <p14:creationId xmlns="" xmlns:p14="http://schemas.microsoft.com/office/powerpoint/2010/main" val="4082112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p:txBody>
          <a:bodyPr/>
          <a:lstStyle/>
          <a:p>
            <a:r>
              <a:rPr lang="en-US" dirty="0" smtClean="0"/>
              <a:t>Review planning updates</a:t>
            </a:r>
          </a:p>
          <a:p>
            <a:r>
              <a:rPr lang="en-US" dirty="0" smtClean="0"/>
              <a:t>Determine drill design elements</a:t>
            </a:r>
          </a:p>
          <a:p>
            <a:r>
              <a:rPr lang="en-US" dirty="0" smtClean="0"/>
              <a:t>Discuss drill development items</a:t>
            </a:r>
          </a:p>
          <a:p>
            <a:r>
              <a:rPr lang="en-US" dirty="0" smtClean="0"/>
              <a:t>Address outstanding issues</a:t>
            </a:r>
          </a:p>
          <a:p>
            <a:r>
              <a:rPr lang="en-US" dirty="0" smtClean="0"/>
              <a:t>Discuss next steps and assign tasks</a:t>
            </a:r>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4F0790-D386-4F08-BFCC-9A689C9052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15628FF-5405-47AF-9ADE-CCB8AAFAAE33}">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BE7AF64B-87C2-4509-B7AE-3A37B0B26A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1165</TotalTime>
  <Words>2457</Words>
  <Application>Microsoft Office PowerPoint</Application>
  <PresentationFormat>On-screen Show (4:3)</PresentationFormat>
  <Paragraphs>267</Paragraphs>
  <Slides>32</Slides>
  <Notes>20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Directions for this Template</vt:lpstr>
      <vt:lpstr>CRC Drill Name</vt:lpstr>
      <vt:lpstr>Welcome</vt:lpstr>
      <vt:lpstr>Administrative Remarks</vt:lpstr>
      <vt:lpstr>Agenda</vt:lpstr>
      <vt:lpstr>Introductions</vt:lpstr>
      <vt:lpstr>Trusted Agents</vt:lpstr>
      <vt:lpstr>Safeguarding Exercise Information</vt:lpstr>
      <vt:lpstr>Meeting Objectives</vt:lpstr>
      <vt:lpstr>Planning Updates</vt:lpstr>
      <vt:lpstr>Drill Design Discussion Points</vt:lpstr>
      <vt:lpstr>Drill Scope and Mission Area</vt:lpstr>
      <vt:lpstr>Plans, Policies, and Procedures</vt:lpstr>
      <vt:lpstr>Creating a Realistic CRC Drill</vt:lpstr>
      <vt:lpstr>Proposed Drill Objectives</vt:lpstr>
      <vt:lpstr>Aligned Core Capabilities</vt:lpstr>
      <vt:lpstr>Aligned Core Capabilities (cont.)</vt:lpstr>
      <vt:lpstr>Drill Scenario</vt:lpstr>
      <vt:lpstr>Evaluation Requirements</vt:lpstr>
      <vt:lpstr>Drill Participants</vt:lpstr>
      <vt:lpstr>Drill Simulation</vt:lpstr>
      <vt:lpstr>Drill Documentation</vt:lpstr>
      <vt:lpstr>Local Issues and Concerns</vt:lpstr>
      <vt:lpstr>Drill Development Discussion Points </vt:lpstr>
      <vt:lpstr>Drill Logistics</vt:lpstr>
      <vt:lpstr>Participant Roles</vt:lpstr>
      <vt:lpstr>Number of Participants</vt:lpstr>
      <vt:lpstr>Drill Planning Team Logistics  </vt:lpstr>
      <vt:lpstr>Planning Timeline</vt:lpstr>
      <vt:lpstr>Other Considerations</vt:lpstr>
      <vt:lpstr>Action Items</vt:lpstr>
      <vt:lpstr>Next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Planning Meeting Presentation Template</dc:title>
  <dc:creator>HSEEP Support Team</dc:creator>
  <cp:keywords>HSEEP, Template, Initial Planning Meeting, IPM, Design and Development</cp:keywords>
  <cp:lastModifiedBy>SC&amp;A</cp:lastModifiedBy>
  <cp:revision>117</cp:revision>
  <dcterms:created xsi:type="dcterms:W3CDTF">2013-02-05T19:24:59Z</dcterms:created>
  <dcterms:modified xsi:type="dcterms:W3CDTF">2015-07-07T17:54:33Z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