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ustom.xml" ContentType="application/vnd.openxmlformats-officedocument.custom-propertie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8"/>
  </p:notesMasterIdLst>
  <p:sldIdLst>
    <p:sldId id="263" r:id="rId5"/>
    <p:sldId id="256" r:id="rId6"/>
    <p:sldId id="257" r:id="rId7"/>
    <p:sldId id="258" r:id="rId8"/>
    <p:sldId id="262" r:id="rId9"/>
    <p:sldId id="259" r:id="rId10"/>
    <p:sldId id="288" r:id="rId11"/>
    <p:sldId id="308" r:id="rId12"/>
    <p:sldId id="261" r:id="rId13"/>
    <p:sldId id="264" r:id="rId14"/>
    <p:sldId id="265" r:id="rId15"/>
    <p:sldId id="289" r:id="rId16"/>
    <p:sldId id="290" r:id="rId17"/>
    <p:sldId id="291" r:id="rId18"/>
    <p:sldId id="292" r:id="rId19"/>
    <p:sldId id="293" r:id="rId20"/>
    <p:sldId id="294" r:id="rId21"/>
    <p:sldId id="296" r:id="rId22"/>
    <p:sldId id="297" r:id="rId23"/>
    <p:sldId id="298" r:id="rId24"/>
    <p:sldId id="299" r:id="rId25"/>
    <p:sldId id="300" r:id="rId26"/>
    <p:sldId id="273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278" r:id="rId35"/>
    <p:sldId id="281" r:id="rId36"/>
    <p:sldId id="279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33333"/>
    <a:srgbClr val="002F80"/>
    <a:srgbClr val="00006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305" autoAdjust="0"/>
  </p:normalViewPr>
  <p:slideViewPr>
    <p:cSldViewPr>
      <p:cViewPr>
        <p:scale>
          <a:sx n="70" d="100"/>
          <a:sy n="70" d="100"/>
        </p:scale>
        <p:origin x="-1332" y="7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8C2E23-DF45-4352-BA04-AC340C3EBFB0}" type="datetimeFigureOut">
              <a:rPr lang="en-US" smtClean="0"/>
              <a:pPr/>
              <a:t>6/2/2015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C84FED-3F94-4C44-A9A4-BE018A5079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09419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Organizations can modify and augment this presentation as needed.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39556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The Drill Planning</a:t>
            </a:r>
            <a:r>
              <a:rPr lang="en-US" b="0" baseline="0" dirty="0" smtClean="0"/>
              <a:t> Team should c</a:t>
            </a:r>
            <a:r>
              <a:rPr lang="en-US" dirty="0" smtClean="0"/>
              <a:t>onfirm the</a:t>
            </a:r>
            <a:r>
              <a:rPr lang="en-US" baseline="0" dirty="0" smtClean="0"/>
              <a:t> MSEL developed at the Midterm Planning Meeting</a:t>
            </a:r>
            <a:r>
              <a:rPr lang="en-US" dirty="0" smtClean="0"/>
              <a:t>, including the addition of events to the list to drive play in other ways to test</a:t>
            </a:r>
            <a:r>
              <a:rPr lang="en-US" baseline="0" dirty="0" smtClean="0"/>
              <a:t> additional objectives. Ensure that objectives, simulations, injects, EEGs, etc. are in place as needed for these additions.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The Drill Planning</a:t>
            </a:r>
            <a:r>
              <a:rPr lang="en-US" b="0" baseline="0" dirty="0" smtClean="0"/>
              <a:t> Team should c</a:t>
            </a:r>
            <a:r>
              <a:rPr lang="en-US" dirty="0" smtClean="0"/>
              <a:t>onfirm the selected </a:t>
            </a:r>
            <a:r>
              <a:rPr lang="en-US" dirty="0" err="1" smtClean="0"/>
              <a:t>Symptomology</a:t>
            </a:r>
            <a:r>
              <a:rPr lang="en-US" dirty="0" smtClean="0"/>
              <a:t> Cards (Contamination and Actor) and any that have been added.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The Drill Planning</a:t>
            </a:r>
            <a:r>
              <a:rPr lang="en-US" b="0" baseline="0" dirty="0" smtClean="0"/>
              <a:t> Team should f</a:t>
            </a:r>
            <a:r>
              <a:rPr lang="en-US" dirty="0" smtClean="0"/>
              <a:t>inalize the discussion of simulation needs and confirm any props or documents needed to perform any planned simulation. Confirm that arrangements</a:t>
            </a:r>
            <a:r>
              <a:rPr lang="en-US" baseline="0" dirty="0" smtClean="0"/>
              <a:t> are in place for </a:t>
            </a:r>
            <a:r>
              <a:rPr lang="en-US" baseline="0" dirty="0" err="1" smtClean="0"/>
              <a:t>SimCell</a:t>
            </a:r>
            <a:r>
              <a:rPr lang="en-US" baseline="0" dirty="0" smtClean="0"/>
              <a:t> communications if needed.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The Drill Planning</a:t>
            </a:r>
            <a:r>
              <a:rPr lang="en-US" b="0" baseline="0" dirty="0" smtClean="0"/>
              <a:t> Team should f</a:t>
            </a:r>
            <a:r>
              <a:rPr lang="en-US" dirty="0" smtClean="0"/>
              <a:t>inalize the Exercise Evaluation Guides (EEGs) to help Evaluators</a:t>
            </a:r>
            <a:r>
              <a:rPr lang="en-US" baseline="0" dirty="0" smtClean="0"/>
              <a:t> document the actions to be driven by the MSEL and </a:t>
            </a:r>
            <a:r>
              <a:rPr lang="en-US" baseline="0" dirty="0" err="1" smtClean="0"/>
              <a:t>Symptomology</a:t>
            </a:r>
            <a:r>
              <a:rPr lang="en-US" baseline="0" dirty="0" smtClean="0"/>
              <a:t> Cards and any other injects developed. </a:t>
            </a: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The Drill Planning</a:t>
            </a:r>
            <a:r>
              <a:rPr lang="en-US" b="0" baseline="0" dirty="0" smtClean="0"/>
              <a:t> Team should f</a:t>
            </a:r>
            <a:r>
              <a:rPr lang="en-US" dirty="0" smtClean="0"/>
              <a:t>inalize the drill documentation with regard to drill design</a:t>
            </a:r>
            <a:r>
              <a:rPr lang="en-US" baseline="0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The Drill Planning</a:t>
            </a:r>
            <a:r>
              <a:rPr lang="en-US" b="0" baseline="0" dirty="0" smtClean="0"/>
              <a:t> Team should f</a:t>
            </a:r>
            <a:r>
              <a:rPr lang="en-US" dirty="0" smtClean="0"/>
              <a:t>inalize t</a:t>
            </a:r>
            <a:r>
              <a:rPr lang="en-US" baseline="0" dirty="0" smtClean="0"/>
              <a:t>he drill schedule developed at the Midterm Planning Meeting.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The Drill Planning</a:t>
            </a:r>
            <a:r>
              <a:rPr lang="en-US" b="0" baseline="0" dirty="0" smtClean="0"/>
              <a:t> Team should f</a:t>
            </a:r>
            <a:r>
              <a:rPr lang="en-US" dirty="0" smtClean="0"/>
              <a:t>inalize all drill logistics, including venue arrangements and layout, audio/visual requirements, security, parking and transportation, attire,</a:t>
            </a:r>
            <a:r>
              <a:rPr lang="en-US" baseline="0" dirty="0" smtClean="0"/>
              <a:t> registration, special needs, etc. Determine how this information will be communicated to participants.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The Drill Planning</a:t>
            </a:r>
            <a:r>
              <a:rPr lang="en-US" b="0" baseline="0" dirty="0" smtClean="0"/>
              <a:t> Team should f</a:t>
            </a:r>
            <a:r>
              <a:rPr lang="en-US" dirty="0" smtClean="0"/>
              <a:t>inalize decisions about drill communications and supplies made at the Midterm</a:t>
            </a:r>
            <a:r>
              <a:rPr lang="en-US" baseline="0" dirty="0" smtClean="0"/>
              <a:t> Planning Meeting.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The Drill Planning</a:t>
            </a:r>
            <a:r>
              <a:rPr lang="en-US" b="0" baseline="0" dirty="0" smtClean="0"/>
              <a:t> Team should f</a:t>
            </a:r>
            <a:r>
              <a:rPr lang="en-US" dirty="0" smtClean="0"/>
              <a:t>inalize</a:t>
            </a:r>
            <a:r>
              <a:rPr lang="en-US" baseline="0" dirty="0" smtClean="0"/>
              <a:t> the staffing requirements for the drill.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Populate</a:t>
            </a:r>
            <a:r>
              <a:rPr lang="en-US" baseline="0" dirty="0" smtClean="0"/>
              <a:t> this slide with any decisions made at the Midterm Planning Meeting, as well as any progress made between that meeting and the Final Planning Meeting.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The Drill Planning</a:t>
            </a:r>
            <a:r>
              <a:rPr lang="en-US" b="0" baseline="0" dirty="0" smtClean="0"/>
              <a:t> Team should f</a:t>
            </a:r>
            <a:r>
              <a:rPr lang="en-US" dirty="0" smtClean="0"/>
              <a:t>inalize the observers,</a:t>
            </a:r>
            <a:r>
              <a:rPr lang="en-US" baseline="0" dirty="0" smtClean="0"/>
              <a:t> media, and VIPs who are expected to attend and the Drill Planning Team members and/or Controllers who will be responsible for them.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The Drill Planning</a:t>
            </a:r>
            <a:r>
              <a:rPr lang="en-US" b="0" baseline="0" dirty="0" smtClean="0"/>
              <a:t> Team should f</a:t>
            </a:r>
            <a:r>
              <a:rPr lang="en-US" dirty="0" smtClean="0"/>
              <a:t>inalize the drill documentation related</a:t>
            </a:r>
            <a:r>
              <a:rPr lang="en-US" baseline="0" dirty="0" smtClean="0"/>
              <a:t> to drill implementation.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Drill Planning Team should update the planning schedule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as needed, focusing on post-drill activities.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Drill Planning Team should discuss any other issues related to the drill that remain.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Final Planning Meeting should not generate any significant changes, but the elements of drill design should be reviewed one last time.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Drill Planning Team should confirm </a:t>
            </a:r>
            <a:r>
              <a:rPr lang="en-US" b="0" dirty="0" smtClean="0"/>
              <a:t>the plans, policies, and procedures</a:t>
            </a:r>
            <a:r>
              <a:rPr lang="en-US" b="0" baseline="0" dirty="0" smtClean="0"/>
              <a:t> </a:t>
            </a:r>
            <a:r>
              <a:rPr lang="en-US" baseline="0" dirty="0" smtClean="0"/>
              <a:t>to be tested during the drill.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Drill</a:t>
            </a:r>
            <a:r>
              <a:rPr lang="en-US" baseline="0" dirty="0" smtClean="0"/>
              <a:t> P</a:t>
            </a:r>
            <a:r>
              <a:rPr lang="en-US" dirty="0" smtClean="0"/>
              <a:t>lanning Team should confirm all </a:t>
            </a:r>
            <a:r>
              <a:rPr lang="en-US" baseline="0" dirty="0" smtClean="0"/>
              <a:t>participating organizations, as well as the extent of play for each organization, the roles participants will fill, and the number of players from each organization.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 smtClean="0"/>
              <a:t>The Drill Planning</a:t>
            </a:r>
            <a:r>
              <a:rPr lang="en-US" b="0" baseline="0" dirty="0" smtClean="0"/>
              <a:t> Team should confirm</a:t>
            </a:r>
            <a:r>
              <a:rPr lang="en-US" b="0" dirty="0" smtClean="0"/>
              <a:t> the final objectives</a:t>
            </a:r>
            <a:r>
              <a:rPr lang="en-US" b="0" baseline="0" dirty="0" smtClean="0"/>
              <a:t>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Drill Planning Team should identify any last local issues, concerns, or sensitivities</a:t>
            </a:r>
            <a:r>
              <a:rPr lang="en-US" baseline="0" dirty="0" smtClean="0"/>
              <a:t> that should be considered, either in terms of drill planning and execution or in terms of the types of situations to expect at the CRC.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r>
              <a:rPr lang="en-US" baseline="0" dirty="0" smtClean="0"/>
              <a:t>If any issues were still outstanding as of the Midterm Planning Meeting, the Drill Planning Team should provide an update on if/how those issues were resolved.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="0" dirty="0" smtClean="0"/>
              <a:t>The Drill Planning</a:t>
            </a:r>
            <a:r>
              <a:rPr lang="en-US" b="0" baseline="0" dirty="0" smtClean="0"/>
              <a:t> Team should c</a:t>
            </a:r>
            <a:r>
              <a:rPr lang="en-US" dirty="0" smtClean="0"/>
              <a:t>onfirm the</a:t>
            </a:r>
            <a:r>
              <a:rPr lang="en-US" baseline="0" dirty="0" smtClean="0"/>
              <a:t> final Scenario.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IND = improvised nuclear device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C84FED-3F94-4C44-A9A4-BE018A5079C7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" y="228600"/>
            <a:ext cx="7772400" cy="1143000"/>
          </a:xfrm>
        </p:spPr>
        <p:txBody>
          <a:bodyPr>
            <a:normAutofit/>
          </a:bodyPr>
          <a:lstStyle>
            <a:lvl1pPr algn="l">
              <a:defRPr sz="4200">
                <a:solidFill>
                  <a:srgbClr val="002F80"/>
                </a:solidFill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" y="1371600"/>
            <a:ext cx="6400800" cy="1371600"/>
          </a:xfrm>
        </p:spPr>
        <p:txBody>
          <a:bodyPr>
            <a:normAutofit/>
          </a:bodyPr>
          <a:lstStyle>
            <a:lvl1pPr marL="0" indent="0" algn="l">
              <a:buNone/>
              <a:defRPr sz="2500">
                <a:solidFill>
                  <a:srgbClr val="333333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/>
            </a:lvl1pPr>
            <a:lvl2pPr>
              <a:spcBef>
                <a:spcPts val="600"/>
              </a:spcBef>
              <a:defRPr/>
            </a:lvl2pPr>
            <a:lvl3pPr>
              <a:spcBef>
                <a:spcPts val="600"/>
              </a:spcBef>
              <a:defRPr/>
            </a:lvl3pPr>
            <a:lvl4pPr>
              <a:spcBef>
                <a:spcPts val="600"/>
              </a:spcBef>
              <a:defRPr/>
            </a:lvl4pPr>
            <a:lvl5pPr>
              <a:spcBef>
                <a:spcPts val="600"/>
              </a:spcBef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DFF13A9-1037-4D5A-A349-B944681F0EB5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5" descr="Your-Org-Logo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5867400"/>
            <a:ext cx="23622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l" defTabSz="914400" rtl="0" eaLnBrk="1" latinLnBrk="0" hangingPunct="1">
        <a:spcBef>
          <a:spcPct val="0"/>
        </a:spcBef>
        <a:buNone/>
        <a:defRPr sz="4200" kern="1200">
          <a:solidFill>
            <a:srgbClr val="002F80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2349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1pPr>
      <a:lvl2pPr marL="457200" indent="-234950" algn="l" defTabSz="914400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2pPr>
      <a:lvl3pPr marL="6921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2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3pPr>
      <a:lvl4pPr marL="914400" indent="-2349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4pPr>
      <a:lvl5pPr marL="1149350" indent="-23495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rgbClr val="333333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F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Directions for this Template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Use the Slide Master to make universal changes to the presentation, including inserting your organization’s logo</a:t>
            </a:r>
          </a:p>
          <a:p>
            <a:pPr lvl="1"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“View” tab &gt; “Slide Master”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Replace placeholders (indicated by brackets [ ]) with information specific to your exercise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Delete any slides that are not relevant for your meeting</a:t>
            </a:r>
          </a:p>
          <a:p>
            <a:pPr>
              <a:buClr>
                <a:schemeClr val="bg1"/>
              </a:buClr>
            </a:pPr>
            <a:r>
              <a:rPr lang="en-US" dirty="0" smtClean="0">
                <a:solidFill>
                  <a:schemeClr val="bg1"/>
                </a:solidFill>
              </a:rPr>
              <a:t>Font size should not be smaller than 22pt</a:t>
            </a:r>
          </a:p>
          <a:p>
            <a:pPr algn="r">
              <a:buClr>
                <a:schemeClr val="bg1"/>
              </a:buCl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algn="r">
              <a:buClr>
                <a:schemeClr val="bg1"/>
              </a:buCl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 smtClean="0"/>
          </a:p>
          <a:p>
            <a:pPr>
              <a:buClr>
                <a:schemeClr val="bg1"/>
              </a:buClr>
            </a:pPr>
            <a:endParaRPr lang="en-US" dirty="0" smtClean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FF13A9-1037-4D5A-A349-B944681F0EB5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Updates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Outcomes of the Midterm Planning Meeting</a:t>
            </a:r>
          </a:p>
          <a:p>
            <a:r>
              <a:rPr lang="en-US" dirty="0" smtClean="0"/>
              <a:t>Additional updates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FF13A9-1037-4D5A-A349-B944681F0EB5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Drill Design Discussion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spcAft>
                <a:spcPts val="875"/>
              </a:spcAft>
            </a:pPr>
            <a:r>
              <a:rPr lang="en-US" dirty="0" smtClean="0">
                <a:cs typeface="Arial" charset="0"/>
              </a:rPr>
              <a:t>Review and confirm drill </a:t>
            </a:r>
            <a:r>
              <a:rPr lang="en-US" dirty="0">
                <a:cs typeface="Arial" charset="0"/>
              </a:rPr>
              <a:t>design </a:t>
            </a:r>
            <a:r>
              <a:rPr lang="en-US" dirty="0" smtClean="0">
                <a:cs typeface="Arial" charset="0"/>
              </a:rPr>
              <a:t>elements</a:t>
            </a:r>
            <a:endParaRPr lang="en-US" dirty="0">
              <a:cs typeface="Arial" charset="0"/>
            </a:endParaRPr>
          </a:p>
          <a:p>
            <a:pPr>
              <a:spcBef>
                <a:spcPct val="0"/>
              </a:spcBef>
              <a:spcAft>
                <a:spcPts val="875"/>
              </a:spcAft>
            </a:pPr>
            <a:r>
              <a:rPr lang="en-US" dirty="0" smtClean="0">
                <a:cs typeface="Arial" charset="0"/>
              </a:rPr>
              <a:t>Review and finalize the Master Scenario Events List (MSEL), </a:t>
            </a:r>
            <a:r>
              <a:rPr lang="en-US" dirty="0" err="1" smtClean="0">
                <a:cs typeface="Arial" charset="0"/>
              </a:rPr>
              <a:t>Symptomology</a:t>
            </a:r>
            <a:r>
              <a:rPr lang="en-US" dirty="0" smtClean="0">
                <a:cs typeface="Arial" charset="0"/>
              </a:rPr>
              <a:t> Cards, injects</a:t>
            </a:r>
            <a:endParaRPr lang="en-US" dirty="0">
              <a:cs typeface="Arial" charset="0"/>
            </a:endParaRPr>
          </a:p>
          <a:p>
            <a:pPr>
              <a:spcBef>
                <a:spcPct val="0"/>
              </a:spcBef>
              <a:spcAft>
                <a:spcPts val="875"/>
              </a:spcAft>
            </a:pPr>
            <a:r>
              <a:rPr lang="en-US" dirty="0" smtClean="0">
                <a:cs typeface="Arial" charset="0"/>
              </a:rPr>
              <a:t>Review and approve drill documentation</a:t>
            </a:r>
          </a:p>
          <a:p>
            <a:pPr lvl="1">
              <a:spcBef>
                <a:spcPct val="0"/>
              </a:spcBef>
              <a:spcAft>
                <a:spcPts val="875"/>
              </a:spcAft>
            </a:pPr>
            <a:r>
              <a:rPr lang="en-US" dirty="0" smtClean="0">
                <a:cs typeface="Arial" charset="0"/>
              </a:rPr>
              <a:t>Exercise Plan (</a:t>
            </a:r>
            <a:r>
              <a:rPr lang="en-US" dirty="0" err="1" smtClean="0">
                <a:cs typeface="Arial" charset="0"/>
              </a:rPr>
              <a:t>ExPlan</a:t>
            </a:r>
            <a:r>
              <a:rPr lang="en-US" dirty="0" smtClean="0">
                <a:cs typeface="Arial" charset="0"/>
              </a:rPr>
              <a:t>), MSEL, </a:t>
            </a:r>
            <a:r>
              <a:rPr lang="en-US" dirty="0" err="1" smtClean="0">
                <a:cs typeface="Arial" charset="0"/>
              </a:rPr>
              <a:t>Symptomology</a:t>
            </a:r>
            <a:r>
              <a:rPr lang="en-US" dirty="0" smtClean="0">
                <a:cs typeface="Arial" charset="0"/>
              </a:rPr>
              <a:t> Cards, Controller/Evaluator (C/E) Handbook, Exercise Evaluation Guides (EEGs), Player Handbook, and presentation materials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FF13A9-1037-4D5A-A349-B944681F0EB5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Plans, Policies, and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[Relevant plans, policies, and procedures to be tested or examined during the drill]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[List of participating organizations]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Objectives and Core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Objective 1: Activate and manage a CRC with the appropriate command structure, assets, and resources to handle [XXX] evacuees over an [X]-hour period.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Aligns to: Mass Care Services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Objective 2: Conduct radiological monitoring and decontamination operations for potentially contaminated populations.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Aligns to: Environmental Response/Health and Safety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Objective 3: Conduct radiological assessments to determine if follow-up medical care is needed.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Aligns to: Public Health and Medical Services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Objectives and Core Capabilities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Objective 4: Provide psychosocial support and screen and provide referral for medical needs to sick and injured presenting at the CRC.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Aligns to: Public Health and Medical Services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Objective 5: Address the communication and information issues related to the operation of the CRC.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</a:rPr>
              <a:t>Aligns to: Public Information and Warning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Issues and Concerns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[Any issues, concerns, or sensitivities for discussion and consideration]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Drill Scenario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 10–15 kiloton IND is detonated in the heart of </a:t>
            </a:r>
            <a:r>
              <a:rPr lang="en-US" dirty="0" err="1" smtClean="0"/>
              <a:t>Centropolis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CRCs are activated in surrounding areas to receive and screen evacuees for radiological contamination.</a:t>
            </a:r>
          </a:p>
          <a:p>
            <a:r>
              <a:rPr lang="en-US" dirty="0" smtClean="0"/>
              <a:t>CRCs are to expect to receive individuals with minor to moderate injuries. Hundreds of buses full of evacuees will arrive over the next 48 hours. Thousands of self-evacuees are also expected to report to the CRCs.</a:t>
            </a:r>
          </a:p>
          <a:p>
            <a:r>
              <a:rPr lang="en-US" dirty="0" smtClean="0"/>
              <a:t>CRCs must be self-sufficient for at least 48 hours, when additional resources are expected to arrive from other regions. </a:t>
            </a:r>
          </a:p>
          <a:p>
            <a:r>
              <a:rPr lang="en-US" dirty="0" smtClean="0"/>
              <a:t>The day after the IND explosion, a CRC has been set up in </a:t>
            </a:r>
            <a:r>
              <a:rPr lang="en-US" dirty="0" err="1" smtClean="0"/>
              <a:t>Fosterville</a:t>
            </a:r>
            <a:r>
              <a:rPr lang="en-US" dirty="0" smtClean="0"/>
              <a:t>, 100 miles upwind from </a:t>
            </a:r>
            <a:r>
              <a:rPr lang="en-US" dirty="0" err="1" smtClean="0"/>
              <a:t>Centropolis</a:t>
            </a:r>
            <a:r>
              <a:rPr lang="en-US" dirty="0" smtClean="0"/>
              <a:t>. The first evacuees are expected to arrive within the hour.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specific MSEL entries to support the evaluation of the selected objectives, core capabilities, capability targets, and critical tasks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MSEL for the CRC Drill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5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Finalize </a:t>
            </a:r>
            <a:r>
              <a:rPr lang="en-US" dirty="0" err="1" smtClean="0"/>
              <a:t>Symptomology</a:t>
            </a:r>
            <a:r>
              <a:rPr lang="en-US" dirty="0" smtClean="0"/>
              <a:t> Cards and additional injects as needed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To ensure a realistic drill, check to see that a wide variety of people (including vulnerable populations) with a wide variety of impacts and needs (medical, radiological, psychosocial, informational) are included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Symptomology</a:t>
            </a:r>
            <a:r>
              <a:rPr lang="en-US" dirty="0" smtClean="0"/>
              <a:t> Cards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5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CRC Drill Name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Final Planning Meeting</a:t>
            </a:r>
          </a:p>
          <a:p>
            <a:r>
              <a:rPr lang="en-US" dirty="0" smtClean="0"/>
              <a:t>[Date]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81000" y="1143000"/>
            <a:ext cx="8229600" cy="0"/>
          </a:xfrm>
          <a:prstGeom prst="line">
            <a:avLst/>
          </a:prstGeom>
          <a:ln w="12700">
            <a:solidFill>
              <a:srgbClr val="002F8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 Simulation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Confirm any planned drill simulation, either to or from Players, and the methods to be used to carry it out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Confirm the EEGs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Exercise Evaluation Guides (EEGs)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8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Final Drill Documentation - Design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Exercise Plan</a:t>
            </a:r>
          </a:p>
          <a:p>
            <a:r>
              <a:rPr lang="en-US" dirty="0" smtClean="0"/>
              <a:t>Controller/Evaluator (C/E) Handbook</a:t>
            </a:r>
          </a:p>
          <a:p>
            <a:r>
              <a:rPr lang="en-US" dirty="0" smtClean="0"/>
              <a:t>Player Handbook</a:t>
            </a:r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Drill Development Discussion Points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Finalize drill schedule </a:t>
            </a:r>
          </a:p>
          <a:p>
            <a:r>
              <a:rPr lang="en-US" dirty="0" smtClean="0"/>
              <a:t>Confirm all drill logistical arrangements</a:t>
            </a:r>
          </a:p>
          <a:p>
            <a:r>
              <a:rPr lang="en-US" dirty="0" smtClean="0"/>
              <a:t>Finalize drill staffing requirements</a:t>
            </a:r>
          </a:p>
          <a:p>
            <a:r>
              <a:rPr lang="en-US" dirty="0" smtClean="0"/>
              <a:t>Finalize drill planning timeline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FF13A9-1037-4D5A-A349-B944681F0EB5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4578"/>
            <a:ext cx="8229600" cy="4495800"/>
          </a:xfrm>
        </p:spPr>
        <p:txBody>
          <a:bodyPr>
            <a:noAutofit/>
          </a:bodyPr>
          <a:lstStyle/>
          <a:p>
            <a:r>
              <a:rPr lang="en-US" dirty="0" smtClean="0"/>
              <a:t>Pre-Drill:</a:t>
            </a:r>
          </a:p>
          <a:p>
            <a:pPr lvl="1"/>
            <a:r>
              <a:rPr lang="en-US" dirty="0" smtClean="0"/>
              <a:t>Controller/Evaluator briefing: [Date/time]</a:t>
            </a:r>
          </a:p>
          <a:p>
            <a:pPr lvl="1"/>
            <a:r>
              <a:rPr lang="en-US" dirty="0" smtClean="0"/>
              <a:t>Actor briefing: [Date/time]</a:t>
            </a:r>
          </a:p>
          <a:p>
            <a:pPr lvl="1"/>
            <a:r>
              <a:rPr lang="en-US" dirty="0" smtClean="0"/>
              <a:t>Player briefing: [Date/time]</a:t>
            </a:r>
          </a:p>
          <a:p>
            <a:pPr lvl="1"/>
            <a:r>
              <a:rPr lang="en-US" dirty="0" smtClean="0"/>
              <a:t>Set up and staging of drill location: [Date/time]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501889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4578"/>
            <a:ext cx="8229600" cy="4495800"/>
          </a:xfrm>
        </p:spPr>
        <p:txBody>
          <a:bodyPr>
            <a:noAutofit/>
          </a:bodyPr>
          <a:lstStyle/>
          <a:p>
            <a:r>
              <a:rPr lang="en-US" dirty="0" smtClean="0"/>
              <a:t>Drill Day: [Date]</a:t>
            </a:r>
          </a:p>
          <a:p>
            <a:pPr lvl="1"/>
            <a:r>
              <a:rPr lang="en-US" dirty="0" smtClean="0"/>
              <a:t>Participant registration:/check-in [Time]</a:t>
            </a:r>
          </a:p>
          <a:p>
            <a:pPr lvl="1"/>
            <a:r>
              <a:rPr lang="en-US" dirty="0" smtClean="0"/>
              <a:t>Participant briefing: [Time]</a:t>
            </a:r>
          </a:p>
          <a:p>
            <a:pPr lvl="1"/>
            <a:r>
              <a:rPr lang="en-US" dirty="0" smtClean="0"/>
              <a:t>Start of exercise (</a:t>
            </a:r>
            <a:r>
              <a:rPr lang="en-US" dirty="0" err="1" smtClean="0"/>
              <a:t>StartEx</a:t>
            </a:r>
            <a:r>
              <a:rPr lang="en-US" dirty="0" smtClean="0"/>
              <a:t>): [Time]</a:t>
            </a:r>
          </a:p>
          <a:p>
            <a:pPr lvl="1"/>
            <a:r>
              <a:rPr lang="en-US" dirty="0" smtClean="0"/>
              <a:t>End of exercise (</a:t>
            </a:r>
            <a:r>
              <a:rPr lang="en-US" dirty="0" err="1" smtClean="0"/>
              <a:t>EndEx</a:t>
            </a:r>
            <a:r>
              <a:rPr lang="en-US" dirty="0" smtClean="0"/>
              <a:t>): [Time]</a:t>
            </a:r>
          </a:p>
          <a:p>
            <a:pPr lvl="1"/>
            <a:r>
              <a:rPr lang="en-US" dirty="0" smtClean="0"/>
              <a:t>Actor Debriefing: Immediately after </a:t>
            </a:r>
            <a:r>
              <a:rPr lang="en-US" dirty="0" err="1" smtClean="0"/>
              <a:t>EndEx</a:t>
            </a:r>
            <a:endParaRPr lang="en-US" dirty="0" smtClean="0"/>
          </a:p>
          <a:p>
            <a:pPr lvl="1"/>
            <a:r>
              <a:rPr lang="en-US" dirty="0" smtClean="0"/>
              <a:t>Hot Wash: Immediately after </a:t>
            </a:r>
            <a:r>
              <a:rPr lang="en-US" dirty="0" err="1" smtClean="0"/>
              <a:t>EndEx</a:t>
            </a:r>
            <a:endParaRPr lang="en-US" dirty="0" smtClean="0"/>
          </a:p>
          <a:p>
            <a:pPr lvl="1"/>
            <a:r>
              <a:rPr lang="en-US" dirty="0" smtClean="0"/>
              <a:t>Controller/Evaluator debriefing: Immediately after Hot Wash</a:t>
            </a:r>
          </a:p>
          <a:p>
            <a:r>
              <a:rPr lang="en-US" dirty="0" smtClean="0"/>
              <a:t>After Action Meeting: [Date]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50188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 Logistics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Drill location</a:t>
            </a:r>
          </a:p>
          <a:p>
            <a:pPr lvl="1"/>
            <a:r>
              <a:rPr lang="en-US" dirty="0" smtClean="0"/>
              <a:t>[Venue arrangements, including location(s), setup, etc.]</a:t>
            </a:r>
          </a:p>
          <a:p>
            <a:pPr lvl="1"/>
            <a:r>
              <a:rPr lang="en-US" dirty="0" smtClean="0"/>
              <a:t>[Any locations for designated drill areas, such as registration/check-in area, waiting area, observer/media area, etc.]</a:t>
            </a:r>
          </a:p>
          <a:p>
            <a:r>
              <a:rPr lang="en-US" dirty="0" smtClean="0"/>
              <a:t>A/V requirements [screens, microphones, etc.]</a:t>
            </a:r>
          </a:p>
          <a:p>
            <a:r>
              <a:rPr lang="en-US" dirty="0" smtClean="0"/>
              <a:t>Security</a:t>
            </a:r>
          </a:p>
          <a:p>
            <a:pPr lvl="1"/>
            <a:r>
              <a:rPr lang="en-US" dirty="0" smtClean="0"/>
              <a:t>[Badging and identification arrangements]</a:t>
            </a:r>
          </a:p>
          <a:p>
            <a:r>
              <a:rPr lang="en-US" dirty="0" smtClean="0"/>
              <a:t>Parking and transportation</a:t>
            </a:r>
          </a:p>
          <a:p>
            <a:pPr lvl="1"/>
            <a:r>
              <a:rPr lang="en-US" dirty="0" smtClean="0"/>
              <a:t>[Parking and transportation arrangements]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 Communications and Supplies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Internal Communications</a:t>
            </a:r>
          </a:p>
          <a:p>
            <a:pPr lvl="1"/>
            <a:r>
              <a:rPr lang="en-US" dirty="0" smtClean="0"/>
              <a:t>Between Controllers and Evaluators</a:t>
            </a:r>
          </a:p>
          <a:p>
            <a:pPr lvl="1"/>
            <a:r>
              <a:rPr lang="en-US" dirty="0" smtClean="0"/>
              <a:t>Between the </a:t>
            </a:r>
            <a:r>
              <a:rPr lang="en-US" dirty="0" err="1" smtClean="0"/>
              <a:t>SimCell</a:t>
            </a:r>
            <a:r>
              <a:rPr lang="en-US" dirty="0" smtClean="0"/>
              <a:t> and Players</a:t>
            </a:r>
          </a:p>
          <a:p>
            <a:r>
              <a:rPr lang="en-US" dirty="0" smtClean="0"/>
              <a:t>Supplies [see the Supply List in the Toolkit]</a:t>
            </a:r>
          </a:p>
          <a:p>
            <a:r>
              <a:rPr lang="en-US" dirty="0" smtClean="0"/>
              <a:t>Planning Team Coordinators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Drill Staffing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Drill control</a:t>
            </a:r>
          </a:p>
          <a:p>
            <a:pPr lvl="1"/>
            <a:r>
              <a:rPr lang="en-US" dirty="0" smtClean="0"/>
              <a:t>Lead or Controller: [Name/organization]</a:t>
            </a:r>
          </a:p>
          <a:p>
            <a:pPr lvl="1"/>
            <a:r>
              <a:rPr lang="en-US" dirty="0" smtClean="0"/>
              <a:t>Safety Controller: [Name/organization]</a:t>
            </a:r>
          </a:p>
          <a:p>
            <a:pPr lvl="1"/>
            <a:r>
              <a:rPr lang="en-US" dirty="0" smtClean="0"/>
              <a:t>[Other controllers as needed]</a:t>
            </a:r>
          </a:p>
          <a:p>
            <a:r>
              <a:rPr lang="en-US" dirty="0" smtClean="0"/>
              <a:t>Drill evaluation</a:t>
            </a:r>
          </a:p>
          <a:p>
            <a:pPr lvl="1"/>
            <a:r>
              <a:rPr lang="en-US" dirty="0" smtClean="0"/>
              <a:t>Lead Evaluator: [Name/organization]</a:t>
            </a:r>
          </a:p>
          <a:p>
            <a:pPr lvl="1"/>
            <a:r>
              <a:rPr lang="en-US" dirty="0" smtClean="0"/>
              <a:t>[Other evaluators]</a:t>
            </a:r>
          </a:p>
          <a:p>
            <a:r>
              <a:rPr lang="en-US" dirty="0" smtClean="0"/>
              <a:t>Drill simulation</a:t>
            </a:r>
          </a:p>
          <a:p>
            <a:r>
              <a:rPr lang="en-US" dirty="0" smtClean="0"/>
              <a:t>Drill support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28</a:t>
            </a:fld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Observers/Media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Observers</a:t>
            </a:r>
          </a:p>
          <a:p>
            <a:pPr lvl="1"/>
            <a:r>
              <a:rPr lang="en-US" dirty="0" smtClean="0"/>
              <a:t>[Organization name and area of interest]</a:t>
            </a:r>
          </a:p>
          <a:p>
            <a:r>
              <a:rPr lang="en-US" dirty="0" smtClean="0"/>
              <a:t>Media</a:t>
            </a:r>
          </a:p>
          <a:p>
            <a:pPr lvl="1"/>
            <a:r>
              <a:rPr lang="en-US" dirty="0" smtClean="0"/>
              <a:t>[publication name and area of interest]</a:t>
            </a:r>
          </a:p>
          <a:p>
            <a:r>
              <a:rPr lang="en-US" dirty="0" smtClean="0"/>
              <a:t>VIPs</a:t>
            </a:r>
          </a:p>
          <a:p>
            <a:r>
              <a:rPr lang="en-US" dirty="0" smtClean="0"/>
              <a:t>Special arrangements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[Name]</a:t>
            </a:r>
          </a:p>
          <a:p>
            <a:r>
              <a:rPr lang="en-US" dirty="0" smtClean="0"/>
              <a:t>[Title (e.g., Drill Director or Lead Planner)]</a:t>
            </a:r>
          </a:p>
          <a:p>
            <a:r>
              <a:rPr lang="en-US" dirty="0" smtClean="0"/>
              <a:t>[Organization]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FF13A9-1037-4D5A-A349-B944681F0EB5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Final Drill Documentation -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Player Handbook</a:t>
            </a:r>
          </a:p>
          <a:p>
            <a:r>
              <a:rPr lang="en-US" dirty="0" smtClean="0"/>
              <a:t>Actor Instructions</a:t>
            </a:r>
          </a:p>
          <a:p>
            <a:r>
              <a:rPr lang="en-US" dirty="0" smtClean="0"/>
              <a:t>Briefings</a:t>
            </a:r>
          </a:p>
          <a:p>
            <a:r>
              <a:rPr lang="en-US" dirty="0" smtClean="0"/>
              <a:t>Participant Feedback Form</a:t>
            </a:r>
          </a:p>
          <a:p>
            <a:r>
              <a:rPr lang="en-US" dirty="0" smtClean="0"/>
              <a:t>Name Badge Format</a:t>
            </a:r>
          </a:p>
          <a:p>
            <a:r>
              <a:rPr lang="en-US" dirty="0" smtClean="0"/>
              <a:t>Sample Policies</a:t>
            </a:r>
          </a:p>
          <a:p>
            <a:r>
              <a:rPr lang="en-US" dirty="0" smtClean="0"/>
              <a:t>Press Release/Media Strategy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 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Drill:  [Date and location]</a:t>
            </a:r>
          </a:p>
          <a:p>
            <a:r>
              <a:rPr lang="en-US" dirty="0" smtClean="0"/>
              <a:t>Draft After-Action Report: [Date]</a:t>
            </a:r>
          </a:p>
          <a:p>
            <a:r>
              <a:rPr lang="en-US" dirty="0" smtClean="0"/>
              <a:t>After-Action Meeting: [Date and location]</a:t>
            </a:r>
          </a:p>
          <a:p>
            <a:r>
              <a:rPr lang="en-US" dirty="0" smtClean="0"/>
              <a:t>Final After-Action Report/Implementation Plan: [Date]</a:t>
            </a:r>
          </a:p>
          <a:p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FF13A9-1037-4D5A-A349-B944681F0EB5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Outstanding Issues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[Any outstanding issues to address]</a:t>
            </a: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FF13A9-1037-4D5A-A349-B944681F0EB5}" type="slidenum">
              <a:rPr lang="en-US" smtClean="0"/>
              <a:pPr/>
              <a:t>32</a:t>
            </a:fld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 Final Planning Meeting minutes: [Responsible organization/individual], [Due date]</a:t>
            </a:r>
          </a:p>
          <a:p>
            <a:r>
              <a:rPr lang="en-US" dirty="0" smtClean="0"/>
              <a:t>Finalize and distribute exercise documentation: [Responsible organization/individual], [Due date]</a:t>
            </a:r>
          </a:p>
          <a:p>
            <a:r>
              <a:rPr lang="en-US" dirty="0" smtClean="0"/>
              <a:t>Finalize logistics: [Responsible organization/individual], [Due date]</a:t>
            </a:r>
          </a:p>
          <a:p>
            <a:r>
              <a:rPr lang="en-US" dirty="0" smtClean="0"/>
              <a:t>[Additional action items]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FF13A9-1037-4D5A-A349-B944681F0EB5}" type="slidenum">
              <a:rPr lang="en-US" smtClean="0"/>
              <a:pPr/>
              <a:t>33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Administrative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Safety and emergency information</a:t>
            </a:r>
          </a:p>
          <a:p>
            <a:r>
              <a:rPr lang="en-US" dirty="0" smtClean="0"/>
              <a:t>Restrooms</a:t>
            </a:r>
          </a:p>
          <a:p>
            <a:r>
              <a:rPr lang="en-US" dirty="0" smtClean="0"/>
              <a:t>Cell phone etiquette</a:t>
            </a:r>
          </a:p>
          <a:p>
            <a:r>
              <a:rPr lang="en-US" dirty="0" smtClean="0"/>
              <a:t>Breaks and lunch</a:t>
            </a:r>
          </a:p>
          <a:p>
            <a:r>
              <a:rPr lang="en-US" dirty="0" smtClean="0"/>
              <a:t>Microphones (if applicable)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FF13A9-1037-4D5A-A349-B944681F0EB5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[Time] Welcome and introductions</a:t>
            </a:r>
          </a:p>
          <a:p>
            <a:r>
              <a:rPr lang="en-US" dirty="0" smtClean="0"/>
              <a:t>[Time] Planning updates</a:t>
            </a:r>
          </a:p>
          <a:p>
            <a:r>
              <a:rPr lang="en-US" dirty="0" smtClean="0"/>
              <a:t>[Time] Drill design</a:t>
            </a:r>
          </a:p>
          <a:p>
            <a:r>
              <a:rPr lang="en-US" dirty="0" smtClean="0"/>
              <a:t>[Time] Drill development</a:t>
            </a:r>
          </a:p>
          <a:p>
            <a:r>
              <a:rPr lang="en-US" dirty="0" smtClean="0"/>
              <a:t>[Time] Action items and next steps</a:t>
            </a:r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FF13A9-1037-4D5A-A349-B944681F0EB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Name</a:t>
            </a:r>
          </a:p>
          <a:p>
            <a:r>
              <a:rPr lang="en-US" dirty="0" smtClean="0"/>
              <a:t>Organization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FF13A9-1037-4D5A-A349-B944681F0EB5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Trusted Agents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cs typeface="Arial" charset="0"/>
              </a:rPr>
              <a:t>Trusted agents are the individuals on the Drill Planning Team(s) who are trusted not to reveal drill and scenario details to players or third parties before drill conduct.</a:t>
            </a:r>
          </a:p>
          <a:p>
            <a:r>
              <a:rPr lang="en-US" dirty="0" smtClean="0">
                <a:cs typeface="Arial" charset="0"/>
              </a:rPr>
              <a:t>Trusted agents also develop pre-drill materials, conduct drill briefings, and support training sessions.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Safeguarding Exercise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r>
              <a:rPr lang="en-US" dirty="0">
                <a:solidFill>
                  <a:schemeClr val="tx1"/>
                </a:solidFill>
                <a:cs typeface="Arial" charset="0"/>
              </a:rPr>
              <a:t>Information in this document is intended for the exclusive use of the drill planners and is not to be released to the public or other personnel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without </a:t>
            </a:r>
            <a:r>
              <a:rPr lang="en-US" dirty="0">
                <a:solidFill>
                  <a:schemeClr val="tx1"/>
                </a:solidFill>
                <a:cs typeface="Arial" charset="0"/>
              </a:rPr>
              <a:t>prior approval from 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the drill organizers [or list specific name]. </a:t>
            </a:r>
            <a:endParaRPr lang="en-US" dirty="0">
              <a:solidFill>
                <a:schemeClr val="tx1"/>
              </a:solidFill>
              <a:cs typeface="Arial" charset="0"/>
            </a:endParaRPr>
          </a:p>
          <a:p>
            <a:r>
              <a:rPr lang="en-US" dirty="0">
                <a:solidFill>
                  <a:schemeClr val="tx1"/>
                </a:solidFill>
                <a:cs typeface="Arial" charset="0"/>
              </a:rPr>
              <a:t>This document is not releasable to any public website</a:t>
            </a:r>
            <a:r>
              <a:rPr lang="en-US" dirty="0" smtClean="0">
                <a:solidFill>
                  <a:schemeClr val="tx1"/>
                </a:solidFill>
                <a:cs typeface="Arial" charset="0"/>
              </a:rPr>
              <a:t>.</a:t>
            </a:r>
            <a:endParaRPr lang="en-US" dirty="0">
              <a:solidFill>
                <a:schemeClr val="tx1"/>
              </a:solidFill>
              <a:cs typeface="Arial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F13A9-1037-4D5A-A349-B944681F0EB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3921266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Meeting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and approve all draft drill material</a:t>
            </a:r>
          </a:p>
          <a:p>
            <a:r>
              <a:rPr lang="en-US" dirty="0" smtClean="0"/>
              <a:t>Ensure all logistical requirements are met</a:t>
            </a:r>
          </a:p>
          <a:p>
            <a:r>
              <a:rPr lang="en-US" dirty="0" smtClean="0"/>
              <a:t>Identify and resolve any outstanding issues</a:t>
            </a:r>
          </a:p>
          <a:p>
            <a:endParaRPr lang="en-US" dirty="0" smtClean="0"/>
          </a:p>
          <a:p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5DFF13A9-1037-4D5A-A349-B944681F0EB5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34846B34AE7F479F149FA167C949BE" ma:contentTypeVersion="0" ma:contentTypeDescription="Create a new document." ma:contentTypeScope="" ma:versionID="bed22beb008dccb59db764c9d24dbdf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E66B39-644D-4EC9-9E3C-FFA0F09E011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FAC3BC6-61E9-4727-BD30-08F8748A678B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55D9961-2B32-4CD6-969F-ADC612C9EC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3321</TotalTime>
  <Words>1748</Words>
  <Application>Microsoft Office PowerPoint</Application>
  <PresentationFormat>On-screen Show (4:3)</PresentationFormat>
  <Paragraphs>242</Paragraphs>
  <Slides>33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Directions for this Template</vt:lpstr>
      <vt:lpstr>CRC Drill Name</vt:lpstr>
      <vt:lpstr>Welcome</vt:lpstr>
      <vt:lpstr>Administrative Remarks</vt:lpstr>
      <vt:lpstr>Agenda</vt:lpstr>
      <vt:lpstr>Introductions</vt:lpstr>
      <vt:lpstr>Trusted Agents</vt:lpstr>
      <vt:lpstr>Safeguarding Exercise Information</vt:lpstr>
      <vt:lpstr>Meeting Objectives</vt:lpstr>
      <vt:lpstr>Planning Updates</vt:lpstr>
      <vt:lpstr>Drill Design Discussion Points</vt:lpstr>
      <vt:lpstr>Plans, Policies, and Procedures</vt:lpstr>
      <vt:lpstr>Drill Participants</vt:lpstr>
      <vt:lpstr>Objectives and Core Capabilities</vt:lpstr>
      <vt:lpstr>Objectives and Core Capabilities (cont.)</vt:lpstr>
      <vt:lpstr>Local Issues and Concerns</vt:lpstr>
      <vt:lpstr>Drill Scenario</vt:lpstr>
      <vt:lpstr>MSEL for the CRC Drill</vt:lpstr>
      <vt:lpstr>Symptomology Cards</vt:lpstr>
      <vt:lpstr>Drill Simulation</vt:lpstr>
      <vt:lpstr>Exercise Evaluation Guides (EEGs)</vt:lpstr>
      <vt:lpstr>Final Drill Documentation - Design</vt:lpstr>
      <vt:lpstr>Drill Development Discussion Points </vt:lpstr>
      <vt:lpstr>Drill Schedule</vt:lpstr>
      <vt:lpstr>Drill Schedule</vt:lpstr>
      <vt:lpstr>Drill Logistics</vt:lpstr>
      <vt:lpstr>Drill Communications and Supplies</vt:lpstr>
      <vt:lpstr>Drill Staffing</vt:lpstr>
      <vt:lpstr>Observers/Media</vt:lpstr>
      <vt:lpstr>Final Drill Documentation - Implementation</vt:lpstr>
      <vt:lpstr>Planning Timeline</vt:lpstr>
      <vt:lpstr>Outstanding Issues </vt:lpstr>
      <vt:lpstr>Action Items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Final Planning Meeting Presentation Template</dc:title>
  <dc:creator>HSEEP Support Team</dc:creator>
  <cp:keywords>HSEEP, Template, Final Planning Meeting, FPM, Design and Development</cp:keywords>
  <cp:lastModifiedBy>SC&amp;A</cp:lastModifiedBy>
  <cp:revision>135</cp:revision>
  <dcterms:created xsi:type="dcterms:W3CDTF">2013-02-05T19:24:59Z</dcterms:created>
  <dcterms:modified xsi:type="dcterms:W3CDTF">2015-06-02T13:58:57Z</dcterms:modified>
  <cp:category>Template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0x0101002134846B34AE7F479F149FA167C949BE</vt:lpwstr>
  </property>
</Properties>
</file>