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0"/>
  </p:notesMasterIdLst>
  <p:sldIdLst>
    <p:sldId id="263" r:id="rId5"/>
    <p:sldId id="256" r:id="rId6"/>
    <p:sldId id="257" r:id="rId7"/>
    <p:sldId id="258" r:id="rId8"/>
    <p:sldId id="262" r:id="rId9"/>
    <p:sldId id="261" r:id="rId10"/>
    <p:sldId id="259" r:id="rId11"/>
    <p:sldId id="260" r:id="rId12"/>
    <p:sldId id="301" r:id="rId13"/>
    <p:sldId id="265" r:id="rId14"/>
    <p:sldId id="282" r:id="rId15"/>
    <p:sldId id="283" r:id="rId16"/>
    <p:sldId id="293" r:id="rId17"/>
    <p:sldId id="284" r:id="rId18"/>
    <p:sldId id="285" r:id="rId19"/>
    <p:sldId id="286" r:id="rId20"/>
    <p:sldId id="287" r:id="rId21"/>
    <p:sldId id="302" r:id="rId22"/>
    <p:sldId id="303" r:id="rId23"/>
    <p:sldId id="266" r:id="rId24"/>
    <p:sldId id="292" r:id="rId25"/>
    <p:sldId id="294" r:id="rId26"/>
    <p:sldId id="274" r:id="rId27"/>
    <p:sldId id="295" r:id="rId28"/>
    <p:sldId id="271" r:id="rId29"/>
    <p:sldId id="289" r:id="rId30"/>
    <p:sldId id="290" r:id="rId31"/>
    <p:sldId id="297" r:id="rId32"/>
    <p:sldId id="298" r:id="rId33"/>
    <p:sldId id="299" r:id="rId34"/>
    <p:sldId id="300" r:id="rId35"/>
    <p:sldId id="291" r:id="rId36"/>
    <p:sldId id="281" r:id="rId37"/>
    <p:sldId id="279" r:id="rId38"/>
    <p:sldId id="28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002F80"/>
    <a:srgbClr val="0000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280" autoAdjust="0"/>
  </p:normalViewPr>
  <p:slideViewPr>
    <p:cSldViewPr>
      <p:cViewPr varScale="1">
        <p:scale>
          <a:sx n="68" d="100"/>
          <a:sy n="68" d="100"/>
        </p:scale>
        <p:origin x="-19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8C2E23-DF45-4352-BA04-AC340C3EBFB0}" type="datetimeFigureOut">
              <a:rPr lang="en-US" smtClean="0"/>
              <a:pPr/>
              <a:t>7/7/2015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C84FED-3F94-4C44-A9A4-BE018A5079C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Organizations can modify and augment this presentation as needed.</a:t>
            </a:r>
          </a:p>
        </p:txBody>
      </p:sp>
      <p:sp>
        <p:nvSpPr>
          <p:cNvPr id="4" name="Slide Number Placeholder 3"/>
          <p:cNvSpPr>
            <a:spLocks noGrp="1"/>
          </p:cNvSpPr>
          <p:nvPr>
            <p:ph type="sldNum" sz="quarter" idx="10"/>
          </p:nvPr>
        </p:nvSpPr>
        <p:spPr/>
        <p:txBody>
          <a:bodyPr/>
          <a:lstStyle/>
          <a:p>
            <a:fld id="{5FC84FED-3F94-4C44-A9A4-BE018A5079C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local issues, concerns, and sensitivities that need to be taken into account in planning the drill, either in terms of its execution or in terms of what the CRC needs to be able to handle.</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the drill Scenario provided</a:t>
            </a:r>
            <a:r>
              <a:rPr lang="en-US" baseline="0" dirty="0" smtClean="0"/>
              <a:t> in the Toolkit and identify whether adjustments will be needed. The Scenario assumes that that play begins after the CRC has been established and staffed. If the selected objectives require play to start at a different point, it will be necessary to modify Toolkit materials such as the scenario, Master Scenario Events List (MSEL), and injects as needed to test those objectives.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a:t>
            </a:r>
            <a:r>
              <a:rPr lang="en-US" baseline="0" dirty="0" smtClean="0"/>
              <a:t> P</a:t>
            </a:r>
            <a:r>
              <a:rPr lang="en-US" dirty="0" smtClean="0"/>
              <a:t>lanning Team should understand what it is responsible for, who is on the planning team,</a:t>
            </a:r>
            <a:r>
              <a:rPr lang="en-US" baseline="0" dirty="0" smtClean="0"/>
              <a:t> and the schedule for planning. </a:t>
            </a:r>
          </a:p>
          <a:p>
            <a:endParaRPr lang="en-US" baseline="0" dirty="0" smtClean="0"/>
          </a:p>
          <a:p>
            <a:r>
              <a:rPr lang="en-US" baseline="0" dirty="0" smtClean="0"/>
              <a:t>The Drill Planning Team should also begin to </a:t>
            </a:r>
            <a:r>
              <a:rPr lang="en-US" dirty="0" smtClean="0"/>
              <a:t>identify all potential</a:t>
            </a:r>
            <a:r>
              <a:rPr lang="en-US" baseline="0" dirty="0" smtClean="0"/>
              <a:t> participating organizations, as well as the extent of play for each organization, or any factors that might limit an organization’s participation. </a:t>
            </a:r>
          </a:p>
          <a:p>
            <a:endParaRPr lang="en-US" baseline="0" dirty="0" smtClean="0"/>
          </a:p>
          <a:p>
            <a:r>
              <a:rPr lang="en-US" baseline="0" dirty="0" smtClean="0"/>
              <a:t>The Drill Planning Team will begin to determine the simulation needs for the drill, as well as drill logistics and a planning schedule.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which organizations on the Drill Planning Team will undertake which functions.</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Drill Planning Team should be of manageable size yet represent the full range of participating organizations as well as other relevant stakeholders.  For multi-jurisdictional exercises, planning team members should include representatives from each jurisdiction and participating functional areas or relevant disciplines. The CRC drill as envisioned in the Toolkit is likely to involve only a few organizations within a single jurisdiction,</a:t>
            </a:r>
            <a:r>
              <a:rPr lang="en-US" sz="1200" kern="1200" baseline="0" dirty="0" smtClean="0">
                <a:solidFill>
                  <a:schemeClr val="tx1"/>
                </a:solidFill>
                <a:latin typeface="+mn-lt"/>
                <a:ea typeface="+mn-ea"/>
                <a:cs typeface="+mn-cs"/>
              </a:rPr>
              <a:t> but this may change depending on the goals for the drill.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a:t>
            </a:r>
            <a:r>
              <a:rPr lang="en-US" baseline="0" dirty="0" smtClean="0"/>
              <a:t> P</a:t>
            </a:r>
            <a:r>
              <a:rPr lang="en-US" dirty="0" smtClean="0"/>
              <a:t>lanning Team should identify all potential</a:t>
            </a:r>
            <a:r>
              <a:rPr lang="en-US" baseline="0" dirty="0" smtClean="0"/>
              <a:t> participating organizations, as well as the extent of play for each organization, or any factors that might limit an organization’s participation. In particular, identify the potential sources of Controllers, Evaluators, Players, and Actors.</a:t>
            </a:r>
          </a:p>
          <a:p>
            <a:endParaRPr lang="en-US" baseline="0" dirty="0" smtClean="0"/>
          </a:p>
          <a:p>
            <a:r>
              <a:rPr lang="en-US" dirty="0" smtClean="0"/>
              <a:t>Consider whether there other organizations that should be approached about participating in another aspect of the drill, such as the American Red Cross to provide refreshments as a way to exercise their mass feeding capability. </a:t>
            </a:r>
            <a:r>
              <a:rPr lang="en-US" smtClean="0"/>
              <a:t>The participation of people with actual functional, access, and/or mobility challenges as actors also greatly enhances the realism of CRC drills.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28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aseline="0" dirty="0" smtClean="0">
                <a:latin typeface="Arial"/>
              </a:rPr>
              <a:t>Identify appointed and elected officials and other key stakeholders that need to be kept informed of drill-related information.</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Identify potential simulation needs. What non-participating groups might players need to contact? What other player actions will be simulated? Will all radiation detection equipment be used, will sampling for internal </a:t>
            </a:r>
            <a:r>
              <a:rPr lang="en-US" sz="1200" kern="1200" dirty="0" err="1" smtClean="0">
                <a:solidFill>
                  <a:schemeClr val="tx1"/>
                </a:solidFill>
                <a:latin typeface="+mn-lt"/>
                <a:ea typeface="+mn-ea"/>
                <a:cs typeface="+mn-cs"/>
              </a:rPr>
              <a:t>dosimetry</a:t>
            </a:r>
            <a:r>
              <a:rPr lang="en-US" sz="1200" kern="1200" dirty="0" smtClean="0">
                <a:solidFill>
                  <a:schemeClr val="tx1"/>
                </a:solidFill>
                <a:latin typeface="+mn-lt"/>
                <a:ea typeface="+mn-ea"/>
                <a:cs typeface="+mn-cs"/>
              </a:rPr>
              <a:t> take place, will full decontamination (e.g., showers) be used? If the CRC is intended to handle pets, will live animals be used in the drill and if so should participants sign waivers? What level</a:t>
            </a:r>
            <a:r>
              <a:rPr lang="en-US" sz="1200" kern="1200" baseline="0" dirty="0" smtClean="0">
                <a:solidFill>
                  <a:schemeClr val="tx1"/>
                </a:solidFill>
                <a:latin typeface="+mn-lt"/>
                <a:ea typeface="+mn-ea"/>
                <a:cs typeface="+mn-cs"/>
              </a:rPr>
              <a:t> of first aid will take place and what </a:t>
            </a:r>
            <a:r>
              <a:rPr lang="en-US" sz="1200" kern="1200" baseline="0" smtClean="0">
                <a:solidFill>
                  <a:schemeClr val="tx1"/>
                </a:solidFill>
                <a:latin typeface="+mn-lt"/>
                <a:ea typeface="+mn-ea"/>
                <a:cs typeface="+mn-cs"/>
              </a:rPr>
              <a:t>will be simulated</a:t>
            </a:r>
            <a:r>
              <a:rPr lang="en-US" sz="1200" kern="1200" baseline="0" dirty="0" smtClean="0">
                <a:solidFill>
                  <a:schemeClr val="tx1"/>
                </a:solidFill>
                <a:latin typeface="+mn-lt"/>
                <a:ea typeface="+mn-ea"/>
                <a:cs typeface="+mn-cs"/>
              </a:rPr>
              <a:t>?</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FC84FED-3F94-4C44-A9A4-BE018A5079C7}" type="slidenum">
              <a:rPr lang="en-US" smtClean="0"/>
              <a:pPr/>
              <a:t>30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Identify potential locations, dates, and durations for the drill. See the Guidance for Venue Selection in the Toolkit.</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FC84FED-3F94-4C44-A9A4-BE018A5079C7}" type="slidenum">
              <a:rPr lang="en-US" smtClean="0"/>
              <a:pPr/>
              <a:t>31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Organizations can modify and augment this presentation as needed.</a:t>
            </a:r>
          </a:p>
        </p:txBody>
      </p:sp>
      <p:sp>
        <p:nvSpPr>
          <p:cNvPr id="4" name="Slide Number Placeholder 3"/>
          <p:cNvSpPr>
            <a:spLocks noGrp="1"/>
          </p:cNvSpPr>
          <p:nvPr>
            <p:ph type="sldNum" sz="quarter" idx="10"/>
          </p:nvPr>
        </p:nvSpPr>
        <p:spPr/>
        <p:txBody>
          <a:bodyPr/>
          <a:lstStyle/>
          <a:p>
            <a:fld id="{5FC84FED-3F94-4C44-A9A4-BE018A5079C7}"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a:t>
            </a:r>
            <a:r>
              <a:rPr lang="en-US" sz="1200" kern="1200" smtClean="0">
                <a:solidFill>
                  <a:schemeClr val="tx1"/>
                </a:solidFill>
                <a:latin typeface="+mn-lt"/>
                <a:ea typeface="+mn-ea"/>
                <a:cs typeface="+mn-cs"/>
              </a:rPr>
              <a:t>Drill Planning Team </a:t>
            </a:r>
            <a:r>
              <a:rPr lang="en-US" sz="1200" kern="1200" dirty="0" smtClean="0">
                <a:solidFill>
                  <a:schemeClr val="tx1"/>
                </a:solidFill>
                <a:latin typeface="+mn-lt"/>
                <a:ea typeface="+mn-ea"/>
                <a:cs typeface="+mn-cs"/>
              </a:rPr>
              <a:t>members decide the type and number of planning activities needed to successfully plan a given exercise, based on its scope and complexity, and begin to map out a high-level schedule.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Also consider the need to handle participant</a:t>
            </a:r>
            <a:r>
              <a:rPr lang="en-US" sz="1200" kern="1200" baseline="0" dirty="0" smtClean="0">
                <a:solidFill>
                  <a:schemeClr val="tx1"/>
                </a:solidFill>
                <a:latin typeface="+mn-lt"/>
                <a:ea typeface="+mn-ea"/>
                <a:cs typeface="+mn-cs"/>
              </a:rPr>
              <a:t> recruiting and logistics, </a:t>
            </a:r>
            <a:r>
              <a:rPr lang="en-US" sz="1200" kern="1200" dirty="0" smtClean="0">
                <a:solidFill>
                  <a:schemeClr val="tx1"/>
                </a:solidFill>
                <a:latin typeface="+mn-lt"/>
                <a:ea typeface="+mn-ea"/>
                <a:cs typeface="+mn-cs"/>
              </a:rPr>
              <a:t>site setup, pre-briefings and information dissemination, day-of briefings, hot wash after the drill, evaluation of Participant Feedback</a:t>
            </a:r>
            <a:r>
              <a:rPr lang="en-US" sz="1200" kern="1200" baseline="0" dirty="0" smtClean="0">
                <a:solidFill>
                  <a:schemeClr val="tx1"/>
                </a:solidFill>
                <a:latin typeface="+mn-lt"/>
                <a:ea typeface="+mn-ea"/>
                <a:cs typeface="+mn-cs"/>
              </a:rPr>
              <a:t> Forms.</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discuss any other high-level issues related to the drill, such as drill control and evaluation concepts, need for security for the drill, coverage</a:t>
            </a:r>
            <a:r>
              <a:rPr lang="en-US" baseline="0" dirty="0" smtClean="0"/>
              <a:t> by the</a:t>
            </a:r>
            <a:r>
              <a:rPr lang="en-US" dirty="0" smtClean="0"/>
              <a:t> media, available drill resources, etc.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Exercise program priorities:</a:t>
            </a:r>
          </a:p>
          <a:p>
            <a:pPr lvl="1">
              <a:buFont typeface="Arial" charset="0"/>
              <a:buChar char="‒"/>
            </a:pPr>
            <a:r>
              <a:rPr lang="en-US" dirty="0" smtClean="0"/>
              <a:t>Guide the development of exercise</a:t>
            </a:r>
            <a:r>
              <a:rPr lang="en-US" baseline="0" dirty="0" smtClean="0"/>
              <a:t> and </a:t>
            </a:r>
            <a:r>
              <a:rPr lang="en-US" dirty="0" smtClean="0"/>
              <a:t>drill objectives, ensuring that individual drills evaluate and assess core preparedness capabilities in a coordinated and integrated fashion</a:t>
            </a:r>
          </a:p>
          <a:p>
            <a:pPr lvl="1">
              <a:buFont typeface="Arial" charset="0"/>
              <a:buChar char="‒"/>
            </a:pPr>
            <a:r>
              <a:rPr lang="en-US" dirty="0" smtClean="0"/>
              <a:t>Are informed by an organization’s leaders, strategy documents, threats and hazards, capability assessments, and results from previous exercises and real-world events</a:t>
            </a:r>
          </a:p>
          <a:p>
            <a:r>
              <a:rPr lang="en-US" dirty="0" smtClean="0"/>
              <a:t>Meeting participants should select</a:t>
            </a:r>
            <a:r>
              <a:rPr lang="en-US" baseline="0" dirty="0" smtClean="0"/>
              <a:t> which program priority or priorities  to address in this drill.</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Drill Planning Team will need to determine what elements of the CRC the</a:t>
            </a:r>
            <a:r>
              <a:rPr lang="en-US" sz="1200" kern="1200" baseline="0" dirty="0" smtClean="0">
                <a:solidFill>
                  <a:schemeClr val="tx1"/>
                </a:solidFill>
                <a:latin typeface="+mn-lt"/>
                <a:ea typeface="+mn-ea"/>
                <a:cs typeface="+mn-cs"/>
              </a:rPr>
              <a:t> drill should cover and the basic framework of the activity.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Determining </a:t>
            </a:r>
            <a:r>
              <a:rPr lang="en-US" sz="1200" b="1" kern="1200" dirty="0" smtClean="0">
                <a:solidFill>
                  <a:schemeClr val="tx1"/>
                </a:solidFill>
                <a:latin typeface="+mn-lt"/>
                <a:ea typeface="+mn-ea"/>
                <a:cs typeface="+mn-cs"/>
              </a:rPr>
              <a:t>exercise scope </a:t>
            </a:r>
            <a:r>
              <a:rPr lang="en-US" sz="1200" kern="1200" dirty="0" smtClean="0">
                <a:solidFill>
                  <a:schemeClr val="tx1"/>
                </a:solidFill>
                <a:latin typeface="+mn-lt"/>
                <a:ea typeface="+mn-ea"/>
                <a:cs typeface="+mn-cs"/>
              </a:rPr>
              <a:t>enables planners to “right-size” an exercise to meet the objectives while staying within the resource and personnel constraints of the exercising organizations.  Key elements in defining exercise scope include </a:t>
            </a:r>
            <a:r>
              <a:rPr lang="en-US" sz="1200" b="0" kern="1200" dirty="0" smtClean="0">
                <a:solidFill>
                  <a:schemeClr val="tx1"/>
                </a:solidFill>
                <a:latin typeface="+mn-lt"/>
                <a:ea typeface="+mn-ea"/>
                <a:cs typeface="+mn-cs"/>
              </a:rPr>
              <a:t>exercise type, participation level, exercise duration, exercise location, and exercise parameters. </a:t>
            </a:r>
          </a:p>
          <a:p>
            <a:pPr>
              <a:buFont typeface="Arial" pitchFamily="34" charset="0"/>
              <a:buChar char="•"/>
            </a:pPr>
            <a:r>
              <a:rPr lang="en-US" sz="1200" b="1" kern="1200" dirty="0" smtClean="0">
                <a:solidFill>
                  <a:schemeClr val="tx1"/>
                </a:solidFill>
                <a:latin typeface="+mn-lt"/>
                <a:ea typeface="+mn-ea"/>
                <a:cs typeface="+mn-cs"/>
              </a:rPr>
              <a:t>  Exercise type </a:t>
            </a:r>
            <a:r>
              <a:rPr lang="en-US" sz="1200" kern="1200" dirty="0" smtClean="0">
                <a:solidFill>
                  <a:schemeClr val="tx1"/>
                </a:solidFill>
                <a:latin typeface="+mn-lt"/>
                <a:ea typeface="+mn-ea"/>
                <a:cs typeface="+mn-cs"/>
              </a:rPr>
              <a:t>may be</a:t>
            </a:r>
            <a:r>
              <a:rPr lang="en-US" sz="1200" kern="1200" baseline="0" dirty="0" smtClean="0">
                <a:solidFill>
                  <a:schemeClr val="tx1"/>
                </a:solidFill>
                <a:latin typeface="+mn-lt"/>
                <a:ea typeface="+mn-ea"/>
                <a:cs typeface="+mn-cs"/>
              </a:rPr>
              <a:t> seminar, workshop, tabletop, game, drill, functional, or full-scale. This Toolkit envisions a drill requiring 1/2 day to complete play.</a:t>
            </a:r>
          </a:p>
          <a:p>
            <a:pPr>
              <a:buFont typeface="Arial" pitchFamily="34" charset="0"/>
              <a:buChar char="•"/>
            </a:pPr>
            <a:r>
              <a:rPr lang="en-US" sz="1200" b="1" kern="1200" baseline="0" dirty="0" smtClean="0">
                <a:solidFill>
                  <a:schemeClr val="tx1"/>
                </a:solidFill>
                <a:latin typeface="+mn-lt"/>
                <a:ea typeface="+mn-ea"/>
                <a:cs typeface="+mn-cs"/>
              </a:rPr>
              <a:t>  Participation level </a:t>
            </a:r>
            <a:r>
              <a:rPr lang="en-US" sz="1200" kern="1200" dirty="0" smtClean="0">
                <a:solidFill>
                  <a:schemeClr val="tx1"/>
                </a:solidFill>
                <a:latin typeface="+mn-lt"/>
                <a:ea typeface="+mn-ea"/>
                <a:cs typeface="+mn-cs"/>
              </a:rPr>
              <a:t>refers to the organizations and level of personnel (e.g., tactical operators, line supervisors, agency directors) participating in the exercise, as well as the general number of personnel who will participate in the exercise.</a:t>
            </a:r>
          </a:p>
          <a:p>
            <a:pPr>
              <a:buFont typeface="Arial" pitchFamily="34" charset="0"/>
              <a:buChar char="•"/>
            </a:pPr>
            <a:r>
              <a:rPr lang="en-US" sz="1200" b="1" kern="1200" dirty="0" smtClean="0">
                <a:solidFill>
                  <a:schemeClr val="tx1"/>
                </a:solidFill>
                <a:latin typeface="+mn-lt"/>
                <a:ea typeface="+mn-ea"/>
                <a:cs typeface="+mn-cs"/>
              </a:rPr>
              <a:t>  Exercise duration </a:t>
            </a:r>
            <a:r>
              <a:rPr lang="en-US" sz="1200" kern="1200" dirty="0" smtClean="0">
                <a:solidFill>
                  <a:schemeClr val="tx1"/>
                </a:solidFill>
                <a:latin typeface="+mn-lt"/>
                <a:ea typeface="+mn-ea"/>
                <a:cs typeface="+mn-cs"/>
              </a:rPr>
              <a:t>should take into account how long it will take to address exercise objectives effectively, as well as resource</a:t>
            </a:r>
            <a:r>
              <a:rPr lang="en-US" sz="1200" kern="1200" baseline="0" dirty="0" smtClean="0">
                <a:solidFill>
                  <a:schemeClr val="tx1"/>
                </a:solidFill>
                <a:latin typeface="+mn-lt"/>
                <a:ea typeface="+mn-ea"/>
                <a:cs typeface="+mn-cs"/>
              </a:rPr>
              <a:t> constraints.</a:t>
            </a:r>
          </a:p>
          <a:p>
            <a:pPr>
              <a:buFont typeface="Arial" pitchFamily="34" charset="0"/>
              <a:buChar char="•"/>
            </a:pPr>
            <a:r>
              <a:rPr lang="en-US" sz="1200" b="1" kern="1200" baseline="0" dirty="0" smtClean="0">
                <a:solidFill>
                  <a:schemeClr val="tx1"/>
                </a:solidFill>
                <a:latin typeface="+mn-lt"/>
                <a:ea typeface="+mn-ea"/>
                <a:cs typeface="+mn-cs"/>
              </a:rPr>
              <a:t>  Exercise parameters </a:t>
            </a:r>
            <a:r>
              <a:rPr lang="en-US" sz="1200" kern="1200" dirty="0" smtClean="0">
                <a:solidFill>
                  <a:schemeClr val="tx1"/>
                </a:solidFill>
                <a:latin typeface="+mn-lt"/>
                <a:ea typeface="+mn-ea"/>
                <a:cs typeface="+mn-cs"/>
              </a:rPr>
              <a:t>outline what should be included in an exercise based on the objectives and scope, and what should not be exercised.</a:t>
            </a:r>
          </a:p>
          <a:p>
            <a:pPr>
              <a:buFont typeface="Arial" pitchFamily="34" charset="0"/>
              <a:buChar char="•"/>
            </a:pPr>
            <a:r>
              <a:rPr lang="en-US" sz="1200" kern="1200" dirty="0" smtClean="0">
                <a:solidFill>
                  <a:schemeClr val="tx1"/>
                </a:solidFill>
                <a:latin typeface="+mn-lt"/>
                <a:ea typeface="+mn-ea"/>
                <a:cs typeface="+mn-cs"/>
              </a:rPr>
              <a:t>  CRCs</a:t>
            </a:r>
            <a:r>
              <a:rPr lang="en-US" sz="1200" kern="1200" baseline="0" dirty="0" smtClean="0">
                <a:solidFill>
                  <a:schemeClr val="tx1"/>
                </a:solidFill>
                <a:latin typeface="+mn-lt"/>
                <a:ea typeface="+mn-ea"/>
                <a:cs typeface="+mn-cs"/>
              </a:rPr>
              <a:t> fall into the </a:t>
            </a:r>
            <a:r>
              <a:rPr lang="en-US" sz="1200" b="1" kern="1200" baseline="0" dirty="0" smtClean="0">
                <a:solidFill>
                  <a:schemeClr val="tx1"/>
                </a:solidFill>
                <a:latin typeface="+mn-lt"/>
                <a:ea typeface="+mn-ea"/>
                <a:cs typeface="+mn-cs"/>
              </a:rPr>
              <a:t>Response</a:t>
            </a:r>
            <a:r>
              <a:rPr lang="en-US" sz="1200" kern="1200" baseline="0" dirty="0" smtClean="0">
                <a:solidFill>
                  <a:schemeClr val="tx1"/>
                </a:solidFill>
                <a:latin typeface="+mn-lt"/>
                <a:ea typeface="+mn-ea"/>
                <a:cs typeface="+mn-cs"/>
              </a:rPr>
              <a:t> Mission Area.</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Toolkit envisions a drill of a jurisdiction’s CRC. A drill is a coordinated, supervised activity usually employed to validate a specific function or capability in a single agency or organization.</a:t>
            </a:r>
          </a:p>
          <a:p>
            <a:endParaRPr lang="en-US" dirty="0" smtClean="0"/>
          </a:p>
          <a:p>
            <a:r>
              <a:rPr lang="en-US" dirty="0" smtClean="0"/>
              <a:t>Drills are commonly used to provide training on new equipment, validate procedures, or practice and maintain current skills.</a:t>
            </a:r>
          </a:p>
          <a:p>
            <a:endParaRPr lang="en-US" dirty="0" smtClean="0"/>
          </a:p>
          <a:p>
            <a:r>
              <a:rPr lang="en-US" dirty="0" smtClean="0"/>
              <a:t>Drills are used to determine if plans can be executed as designed, to assess whether more training is required, or to reinforce best practices.</a:t>
            </a:r>
          </a:p>
          <a:p>
            <a:endParaRPr lang="en-US" dirty="0" smtClean="0"/>
          </a:p>
          <a:p>
            <a:r>
              <a:rPr lang="en-US" dirty="0" smtClean="0"/>
              <a:t>In order to have an effective drill, the drill needs to cover information that drill participants would be expected to know. Drill participants need to be familiar with the clearly defined plans, procedures, and protocols in place for the CRC and trained in the processes and procedures to be drilled. </a:t>
            </a:r>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will identify the objectives for the drill and align them with core capabilities. The Team will review the objectives provided</a:t>
            </a:r>
            <a:r>
              <a:rPr lang="en-US" baseline="0" dirty="0" smtClean="0"/>
              <a:t> in the Toolkit and adjust, add to, or delete them as needed.</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Toolkit provides general objectives around the primary goal to manage a CRC that performs these elements.</a:t>
            </a:r>
          </a:p>
          <a:p>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18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dirty="0" smtClean="0"/>
              <a:t>Review the Capabilities, Tasks, and Objectives provided in the Toolkit.</a:t>
            </a:r>
            <a:r>
              <a:rPr lang="en-US" b="0" baseline="0" dirty="0" smtClean="0"/>
              <a:t> Identify where revisions are needed to meet the goals of the drill. </a:t>
            </a:r>
            <a:r>
              <a:rPr lang="en-US" dirty="0" smtClean="0"/>
              <a:t>The Drill Planning Team should add objectives and specifics for any elements in their plans or procedures not covered in the toolkit.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t>Drill objectives </a:t>
            </a:r>
            <a:r>
              <a:rPr lang="en-US" dirty="0" smtClean="0"/>
              <a:t>are the distinct outcomes an organization wishes to achieve during a drill. Objectives should align to the program</a:t>
            </a:r>
            <a:r>
              <a:rPr lang="en-US" baseline="0" dirty="0" smtClean="0"/>
              <a:t> </a:t>
            </a:r>
            <a:r>
              <a:rPr lang="en-US" dirty="0" smtClean="0"/>
              <a:t>priorities listed in the organization’s Multiyear Training and Exercise Plan,</a:t>
            </a:r>
            <a:r>
              <a:rPr lang="en-US" baseline="0" dirty="0" smtClean="0"/>
              <a:t> and take into account guidance from elected and appointed officials.</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Drill</a:t>
            </a:r>
            <a:r>
              <a:rPr lang="en-US" baseline="0" dirty="0" smtClean="0"/>
              <a:t> objectives are written as SMART objectives (specific, measurable, achievable, relevant, and time-bound).</a:t>
            </a: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20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Core capabilities </a:t>
            </a:r>
            <a:r>
              <a:rPr lang="en-US" dirty="0" smtClean="0"/>
              <a:t>are the distinct critical elements necessary to achieve the</a:t>
            </a:r>
            <a:r>
              <a:rPr lang="en-US" baseline="0" dirty="0" smtClean="0"/>
              <a:t> specific mission areas of prevention, protection, mitigation, response, and recovery.  The Drill Planning Team aligns each drill objective to one or more core capabilities. </a:t>
            </a:r>
            <a:endParaRPr lang="en-US" dirty="0" smtClean="0"/>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Directions for this Template</a:t>
            </a:r>
            <a:endParaRPr lang="en-US" dirty="0">
              <a:solidFill>
                <a:schemeClr val="bg1"/>
              </a:solidFill>
            </a:endParaRPr>
          </a:p>
        </p:txBody>
      </p:sp>
      <p:sp>
        <p:nvSpPr>
          <p:cNvPr id="3" name="Content Placeholder 2"/>
          <p:cNvSpPr>
            <a:spLocks noGrp="1"/>
          </p:cNvSpPr>
          <p:nvPr>
            <p:ph idx="1"/>
          </p:nvPr>
        </p:nvSpPr>
        <p:spPr/>
        <p:txBody>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drill</a:t>
            </a:r>
          </a:p>
          <a:p>
            <a:pPr>
              <a:buClr>
                <a:schemeClr val="bg1"/>
              </a:buClr>
            </a:pPr>
            <a:r>
              <a:rPr lang="en-US" dirty="0" smtClean="0">
                <a:solidFill>
                  <a:schemeClr val="bg1"/>
                </a:solidFill>
              </a:rPr>
              <a:t>Delete any slides that are not relevant for your meeting</a:t>
            </a:r>
          </a:p>
          <a:p>
            <a:pPr>
              <a:buClr>
                <a:schemeClr val="bg1"/>
              </a:buClr>
            </a:pPr>
            <a:r>
              <a:rPr lang="en-US" dirty="0" smtClean="0">
                <a:solidFill>
                  <a:schemeClr val="bg1"/>
                </a:solidFill>
              </a:rPr>
              <a:t>Font size should not be smaller than 22pt</a:t>
            </a:r>
          </a:p>
          <a:p>
            <a:pPr lvl="5">
              <a:buClr>
                <a:schemeClr val="bg1"/>
              </a:buClr>
            </a:pPr>
            <a:endParaRPr lang="en-US" dirty="0" smtClean="0">
              <a:solidFill>
                <a:schemeClr val="bg1"/>
              </a:solidFill>
            </a:endParaRPr>
          </a:p>
          <a:p>
            <a:pPr algn="r">
              <a:buClr>
                <a:schemeClr val="bg1"/>
              </a:buClr>
              <a:buNone/>
            </a:pPr>
            <a:endParaRPr lang="en-US" dirty="0" smtClean="0">
              <a:solidFill>
                <a:schemeClr val="bg1"/>
              </a:solidFill>
            </a:endParaRPr>
          </a:p>
          <a:p>
            <a:pPr>
              <a:buNone/>
            </a:pP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Design Discussion Points</a:t>
            </a:r>
            <a:endParaRPr lang="en-US" dirty="0"/>
          </a:p>
        </p:txBody>
      </p:sp>
      <p:sp>
        <p:nvSpPr>
          <p:cNvPr id="3" name="Content Placeholder 2"/>
          <p:cNvSpPr>
            <a:spLocks noGrp="1"/>
          </p:cNvSpPr>
          <p:nvPr>
            <p:ph idx="1"/>
          </p:nvPr>
        </p:nvSpPr>
        <p:spPr/>
        <p:txBody>
          <a:bodyPr>
            <a:normAutofit/>
          </a:bodyPr>
          <a:lstStyle/>
          <a:p>
            <a:r>
              <a:rPr lang="en-US" dirty="0" smtClean="0"/>
              <a:t>Identify drill program priorities to be addressed</a:t>
            </a:r>
          </a:p>
          <a:p>
            <a:r>
              <a:rPr lang="en-US" dirty="0" smtClean="0"/>
              <a:t>Identify the mission area(s) to be addressed</a:t>
            </a:r>
          </a:p>
          <a:p>
            <a:r>
              <a:rPr lang="en-US" dirty="0" smtClean="0"/>
              <a:t>Identify the drill type and scope</a:t>
            </a:r>
          </a:p>
          <a:p>
            <a:r>
              <a:rPr lang="en-US" dirty="0" smtClean="0"/>
              <a:t>Design drill objectives based on program priorities</a:t>
            </a:r>
          </a:p>
          <a:p>
            <a:r>
              <a:rPr lang="en-US" dirty="0" smtClean="0"/>
              <a:t>Align drill objectives to core capabilities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Program Priorities</a:t>
            </a:r>
            <a:endParaRPr lang="en-US" dirty="0"/>
          </a:p>
        </p:txBody>
      </p:sp>
      <p:sp>
        <p:nvSpPr>
          <p:cNvPr id="3" name="Content Placeholder 2"/>
          <p:cNvSpPr>
            <a:spLocks noGrp="1"/>
          </p:cNvSpPr>
          <p:nvPr>
            <p:ph idx="1"/>
          </p:nvPr>
        </p:nvSpPr>
        <p:spPr/>
        <p:txBody>
          <a:bodyPr/>
          <a:lstStyle/>
          <a:p>
            <a:r>
              <a:rPr lang="en-US" b="1" dirty="0" smtClean="0"/>
              <a:t>Exercise program priorities </a:t>
            </a:r>
            <a:r>
              <a:rPr lang="en-US" dirty="0" smtClean="0"/>
              <a:t>are the multi-year, overarching priorities listed in an organization’s Multi-year Training and Exercise Plan (TEP)</a:t>
            </a:r>
          </a:p>
          <a:p>
            <a:r>
              <a:rPr lang="en-US" dirty="0" smtClean="0"/>
              <a:t>Priorities to be addressed in this drill:</a:t>
            </a:r>
          </a:p>
          <a:p>
            <a:pPr lvl="1"/>
            <a:r>
              <a:rPr lang="en-US" dirty="0" smtClean="0"/>
              <a:t>Testing the plans for operating a CRC</a:t>
            </a:r>
          </a:p>
          <a:p>
            <a:pPr lvl="1"/>
            <a:r>
              <a:rPr lang="en-US" dirty="0" smtClean="0"/>
              <a:t>[Insert other priorities from the TEP to be addressed in this drill]</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Scope and Mission Area</a:t>
            </a:r>
            <a:endParaRPr lang="en-US" dirty="0"/>
          </a:p>
        </p:txBody>
      </p:sp>
      <p:sp>
        <p:nvSpPr>
          <p:cNvPr id="3" name="Content Placeholder 2"/>
          <p:cNvSpPr>
            <a:spLocks noGrp="1"/>
          </p:cNvSpPr>
          <p:nvPr>
            <p:ph idx="1"/>
          </p:nvPr>
        </p:nvSpPr>
        <p:spPr/>
        <p:txBody>
          <a:bodyPr/>
          <a:lstStyle/>
          <a:p>
            <a:r>
              <a:rPr lang="en-US" dirty="0" smtClean="0"/>
              <a:t>Scope</a:t>
            </a:r>
          </a:p>
          <a:p>
            <a:pPr lvl="1"/>
            <a:r>
              <a:rPr lang="en-US" dirty="0" smtClean="0"/>
              <a:t>Type</a:t>
            </a:r>
          </a:p>
          <a:p>
            <a:pPr lvl="1"/>
            <a:r>
              <a:rPr lang="en-US" dirty="0" smtClean="0"/>
              <a:t>Participation level</a:t>
            </a:r>
          </a:p>
          <a:p>
            <a:pPr lvl="1"/>
            <a:r>
              <a:rPr lang="en-US" dirty="0" smtClean="0"/>
              <a:t>Duration</a:t>
            </a:r>
          </a:p>
          <a:p>
            <a:pPr lvl="1"/>
            <a:r>
              <a:rPr lang="en-US" dirty="0" smtClean="0"/>
              <a:t>Location</a:t>
            </a:r>
          </a:p>
          <a:p>
            <a:pPr lvl="1"/>
            <a:r>
              <a:rPr lang="en-US" dirty="0" smtClean="0"/>
              <a:t>Parameters</a:t>
            </a:r>
          </a:p>
          <a:p>
            <a:r>
              <a:rPr lang="en-US" dirty="0" smtClean="0"/>
              <a:t>Mission area </a:t>
            </a:r>
          </a:p>
          <a:p>
            <a:pPr lvl="1"/>
            <a:r>
              <a:rPr lang="en-US" dirty="0" smtClean="0"/>
              <a:t>Response</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Drill?</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t>Activity employed to validate a specific function or capability in a single agency or organization.</a:t>
            </a:r>
          </a:p>
          <a:p>
            <a:r>
              <a:rPr lang="en-US" dirty="0" smtClean="0"/>
              <a:t>Used to provide training on new equipment, validate procedures, or practice and maintain current skills.</a:t>
            </a:r>
          </a:p>
          <a:p>
            <a:r>
              <a:rPr lang="en-US" dirty="0" smtClean="0"/>
              <a:t>Used to determine if plans can be executed as designed, assess training needs required, or reinforce best practices.</a:t>
            </a:r>
          </a:p>
          <a:p>
            <a:endParaRPr lang="en-US" dirty="0" smtClean="0"/>
          </a:p>
          <a:p>
            <a:pPr marL="0" indent="0" algn="ctr">
              <a:buNone/>
            </a:pPr>
            <a:r>
              <a:rPr lang="en-US" dirty="0" smtClean="0"/>
              <a:t>Before the drill: Drill participants need to be familiar with established CRC plans, procedures, and protocols and trained in the processes and procedures to be drilled. </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Core Capabilities</a:t>
            </a:r>
            <a:endParaRPr lang="en-US" dirty="0"/>
          </a:p>
        </p:txBody>
      </p:sp>
      <p:sp>
        <p:nvSpPr>
          <p:cNvPr id="3" name="Content Placeholder 2"/>
          <p:cNvSpPr>
            <a:spLocks noGrp="1"/>
          </p:cNvSpPr>
          <p:nvPr>
            <p:ph idx="1"/>
          </p:nvPr>
        </p:nvSpPr>
        <p:spPr/>
        <p:txBody>
          <a:bodyPr/>
          <a:lstStyle/>
          <a:p>
            <a:r>
              <a:rPr lang="en-US" b="1" dirty="0" smtClean="0"/>
              <a:t>Drill objectives </a:t>
            </a:r>
            <a:r>
              <a:rPr lang="en-US" dirty="0" smtClean="0"/>
              <a:t>are the distinct outcomes that an organization wishes to achieve during an exercise</a:t>
            </a:r>
          </a:p>
          <a:p>
            <a:pPr lvl="1">
              <a:buFont typeface="Arial" charset="0"/>
              <a:buChar char="‒"/>
            </a:pPr>
            <a:r>
              <a:rPr lang="en-US" dirty="0" smtClean="0"/>
              <a:t>Planners should select a reasonable number of specific, measurable, achievable, relevant, time-bound (SMART) objectives</a:t>
            </a:r>
          </a:p>
          <a:p>
            <a:pPr lvl="1">
              <a:buFont typeface="Arial" charset="0"/>
              <a:buChar char="‒"/>
            </a:pPr>
            <a:r>
              <a:rPr lang="en-US" dirty="0" smtClean="0"/>
              <a:t>SMART objectives facilitate effective scenario design, drill conduct, and evaluation</a:t>
            </a:r>
          </a:p>
          <a:p>
            <a:r>
              <a:rPr lang="en-US" b="1" dirty="0" smtClean="0"/>
              <a:t>Core capabilities </a:t>
            </a:r>
            <a:r>
              <a:rPr lang="en-US" dirty="0" smtClean="0"/>
              <a:t>are the distinct critical elements necessary to achieve the specific mission areas of prevention, protection, mitigation, response, and recovery</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Drill Objectives</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r>
              <a:rPr lang="en-US" b="1" dirty="0" smtClean="0"/>
              <a:t>Specific:</a:t>
            </a:r>
            <a:r>
              <a:rPr lang="en-US" dirty="0" smtClean="0"/>
              <a:t>  Objectives should address the five Ws- who, what, when, where, and why.  The objective specifies what needs to be done with a timeline for completion.</a:t>
            </a:r>
          </a:p>
          <a:p>
            <a:r>
              <a:rPr lang="en-US" b="1" dirty="0" smtClean="0"/>
              <a:t>Measurable:</a:t>
            </a:r>
            <a:r>
              <a:rPr lang="en-US" dirty="0" smtClean="0"/>
              <a:t>  Objectives should include numeric or descriptive measures that define quantity, quality, cost, etc.  Their focus should be on observable actions and outcomes.</a:t>
            </a:r>
          </a:p>
          <a:p>
            <a:r>
              <a:rPr lang="en-US" b="1" dirty="0" smtClean="0"/>
              <a:t>Achievable:</a:t>
            </a:r>
            <a:r>
              <a:rPr lang="en-US" dirty="0" smtClean="0"/>
              <a:t>  Objectives should be within the control, influence, and resources of drill play and participant actions. </a:t>
            </a:r>
          </a:p>
          <a:p>
            <a:r>
              <a:rPr lang="en-US" b="1" dirty="0" smtClean="0"/>
              <a:t>Relevant:</a:t>
            </a:r>
            <a:r>
              <a:rPr lang="en-US" dirty="0" smtClean="0"/>
              <a:t>  Objectives should be instrumental to the mission of the organization and link to its goals or strategic intent. </a:t>
            </a:r>
          </a:p>
          <a:p>
            <a:r>
              <a:rPr lang="en-US" b="1" dirty="0" smtClean="0"/>
              <a:t>Time-bound:</a:t>
            </a:r>
            <a:r>
              <a:rPr lang="en-US" dirty="0" smtClean="0"/>
              <a:t>  A specified and reasonable timeframe should be incorporated into all objectives.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Objectives – Example </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r>
              <a:rPr lang="en-US" b="1" dirty="0" smtClean="0"/>
              <a:t>Scenario: </a:t>
            </a:r>
            <a:r>
              <a:rPr lang="en-US" dirty="0" smtClean="0"/>
              <a:t>An improvised nuclear device (IND) is detonated in a city 100 miles away; the population is evacuated to other communities and CRCs are established to screen the evacuees for radiological contamination. </a:t>
            </a:r>
          </a:p>
          <a:p>
            <a:r>
              <a:rPr lang="en-US" b="1" dirty="0" smtClean="0"/>
              <a:t>Objective:  </a:t>
            </a:r>
            <a:r>
              <a:rPr lang="en-US" dirty="0" smtClean="0"/>
              <a:t>Activate and manage a CRC with the appropriate command structure, assets, and resources to handle XXX evacuees over a X-hour period. </a:t>
            </a:r>
          </a:p>
          <a:p>
            <a:pPr lvl="1">
              <a:buFont typeface="Arial" charset="0"/>
              <a:buChar char="-"/>
            </a:pPr>
            <a:r>
              <a:rPr lang="en-US" b="1" dirty="0" smtClean="0"/>
              <a:t>S</a:t>
            </a:r>
            <a:r>
              <a:rPr lang="en-US" dirty="0" smtClean="0"/>
              <a:t>: Provides the 5 Ws</a:t>
            </a:r>
            <a:endParaRPr lang="en-US" b="1" dirty="0" smtClean="0"/>
          </a:p>
          <a:p>
            <a:pPr lvl="1">
              <a:buFont typeface="Arial" charset="0"/>
              <a:buChar char="-"/>
            </a:pPr>
            <a:r>
              <a:rPr lang="en-US" b="1" dirty="0" smtClean="0"/>
              <a:t>M</a:t>
            </a:r>
            <a:r>
              <a:rPr lang="en-US" dirty="0" smtClean="0"/>
              <a:t>: Simple deadline, unit of time</a:t>
            </a:r>
            <a:endParaRPr lang="en-US" b="1" dirty="0" smtClean="0"/>
          </a:p>
          <a:p>
            <a:pPr lvl="1">
              <a:buFont typeface="Arial" charset="0"/>
              <a:buChar char="-"/>
            </a:pPr>
            <a:r>
              <a:rPr lang="en-US" b="1" dirty="0" smtClean="0"/>
              <a:t>A</a:t>
            </a:r>
            <a:r>
              <a:rPr lang="en-US" dirty="0" smtClean="0"/>
              <a:t>: Achievable, depending on agency conducting exercise</a:t>
            </a:r>
            <a:endParaRPr lang="en-US" b="1" dirty="0" smtClean="0"/>
          </a:p>
          <a:p>
            <a:pPr lvl="1">
              <a:buFont typeface="Arial" charset="0"/>
              <a:buChar char="-"/>
            </a:pPr>
            <a:r>
              <a:rPr lang="en-US" b="1" dirty="0" smtClean="0"/>
              <a:t>R</a:t>
            </a:r>
            <a:r>
              <a:rPr lang="en-US" dirty="0" smtClean="0"/>
              <a:t>: Local communities are responsible for mass decontamination under the National Response Framework</a:t>
            </a:r>
            <a:endParaRPr lang="en-US" b="1" dirty="0" smtClean="0"/>
          </a:p>
          <a:p>
            <a:pPr lvl="1">
              <a:buFont typeface="Arial" charset="0"/>
              <a:buChar char="-"/>
            </a:pPr>
            <a:r>
              <a:rPr lang="en-US" b="1" dirty="0" smtClean="0"/>
              <a:t>T</a:t>
            </a:r>
            <a:r>
              <a:rPr lang="en-US" dirty="0" smtClean="0"/>
              <a:t>: Unit of time gives definitive way to measure if objective is achieved or not</a:t>
            </a:r>
            <a:endParaRPr lang="en-US" b="1"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4000" dirty="0" smtClean="0"/>
              <a:t>Linking Objectives to Core Capabilities</a:t>
            </a:r>
            <a:endParaRPr lang="en-US" sz="4000" dirty="0"/>
          </a:p>
        </p:txBody>
      </p:sp>
      <p:sp>
        <p:nvSpPr>
          <p:cNvPr id="3" name="Content Placeholder 2"/>
          <p:cNvSpPr>
            <a:spLocks noGrp="1"/>
          </p:cNvSpPr>
          <p:nvPr>
            <p:ph idx="1"/>
          </p:nvPr>
        </p:nvSpPr>
        <p:spPr/>
        <p:txBody>
          <a:bodyPr/>
          <a:lstStyle/>
          <a:p>
            <a:r>
              <a:rPr lang="en-US" dirty="0" smtClean="0"/>
              <a:t>The Drill Planning Team aligns each drill objective to one or more core capabilities </a:t>
            </a:r>
          </a:p>
          <a:p>
            <a:r>
              <a:rPr lang="en-US" dirty="0" smtClean="0"/>
              <a:t>Aligning objectives to a common set of capabilities enables:</a:t>
            </a:r>
          </a:p>
          <a:p>
            <a:pPr lvl="1">
              <a:buFont typeface="Arial" charset="0"/>
              <a:buChar char="‒"/>
            </a:pPr>
            <a:r>
              <a:rPr lang="en-US" dirty="0" smtClean="0"/>
              <a:t>Systematic tracking of progress over the course of exercise programs and/or cycles</a:t>
            </a:r>
          </a:p>
          <a:p>
            <a:pPr lvl="1">
              <a:buFont typeface="Arial" charset="0"/>
              <a:buChar char="‒"/>
            </a:pPr>
            <a:r>
              <a:rPr lang="en-US" dirty="0" smtClean="0"/>
              <a:t>Standardized drill and exercise data collection to inform preparedness assessments</a:t>
            </a:r>
          </a:p>
          <a:p>
            <a:pPr lvl="1">
              <a:buFont typeface="Arial" charset="0"/>
              <a:buChar char="‒"/>
            </a:pPr>
            <a:r>
              <a:rPr lang="en-US" dirty="0" smtClean="0"/>
              <a:t>Fulfillment of grant or funding-specific reporting requirements</a:t>
            </a:r>
          </a:p>
          <a:p>
            <a:r>
              <a:rPr lang="en-US" dirty="0" smtClean="0"/>
              <a:t>Linking objectives to core capabilities supports the development of capability targets to be met during the exercise, with associated critical tasks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of a CRC</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pPr>
              <a:buNone/>
            </a:pPr>
            <a:r>
              <a:rPr lang="en-US" dirty="0" smtClean="0"/>
              <a:t>A CRC performs the following elements: </a:t>
            </a:r>
          </a:p>
          <a:p>
            <a:r>
              <a:rPr lang="en-US" dirty="0" smtClean="0"/>
              <a:t>Receives, registers and tracks potentially </a:t>
            </a:r>
            <a:r>
              <a:rPr lang="en-US" dirty="0" err="1" smtClean="0"/>
              <a:t>radiologically</a:t>
            </a:r>
            <a:r>
              <a:rPr lang="en-US" dirty="0" smtClean="0"/>
              <a:t> contaminated persons. </a:t>
            </a:r>
          </a:p>
          <a:p>
            <a:r>
              <a:rPr lang="en-US" dirty="0" smtClean="0"/>
              <a:t>Screens the affected population for external contamination.</a:t>
            </a:r>
          </a:p>
          <a:p>
            <a:r>
              <a:rPr lang="en-US" dirty="0" smtClean="0"/>
              <a:t>Decontaminates persons with identified external contamination</a:t>
            </a:r>
          </a:p>
          <a:p>
            <a:r>
              <a:rPr lang="en-US" dirty="0" smtClean="0"/>
              <a:t>Provides first aid for minor injuries.</a:t>
            </a:r>
          </a:p>
          <a:p>
            <a:r>
              <a:rPr lang="en-US" dirty="0" smtClean="0"/>
              <a:t>Provides psychosocial first aid as needed</a:t>
            </a:r>
          </a:p>
          <a:p>
            <a:r>
              <a:rPr lang="en-US" dirty="0" smtClean="0"/>
              <a:t>Refers individuals for additional medical, psychological, or health physics assistance as necessary.</a:t>
            </a:r>
          </a:p>
          <a:p>
            <a:r>
              <a:rPr lang="en-US" dirty="0"/>
              <a:t>Addresses </a:t>
            </a:r>
            <a:r>
              <a:rPr lang="en-US" dirty="0" smtClean="0"/>
              <a:t>the </a:t>
            </a:r>
            <a:r>
              <a:rPr lang="en-US" dirty="0"/>
              <a:t>communication and information issues related to the operation of the </a:t>
            </a:r>
            <a:r>
              <a:rPr lang="en-US" dirty="0" smtClean="0"/>
              <a:t>CRC.</a:t>
            </a:r>
          </a:p>
          <a:p>
            <a:endParaRPr lang="en-US" b="1"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t>
            </a:r>
            <a:r>
              <a:rPr lang="en-US" dirty="0"/>
              <a:t>of a </a:t>
            </a:r>
            <a:r>
              <a:rPr lang="en-US" dirty="0" smtClean="0"/>
              <a:t>CRC (cont.)</a:t>
            </a:r>
            <a:endParaRPr lang="en-US" dirty="0"/>
          </a:p>
        </p:txBody>
      </p:sp>
      <p:sp>
        <p:nvSpPr>
          <p:cNvPr id="3" name="Content Placeholder 2"/>
          <p:cNvSpPr>
            <a:spLocks noGrp="1"/>
          </p:cNvSpPr>
          <p:nvPr>
            <p:ph idx="1"/>
          </p:nvPr>
        </p:nvSpPr>
        <p:spPr/>
        <p:txBody>
          <a:bodyPr/>
          <a:lstStyle/>
          <a:p>
            <a:r>
              <a:rPr lang="en-US" dirty="0" smtClean="0"/>
              <a:t>A CRC operating in the aftermath of a nuclear detonation will find itself dealing with a wide variety of people (including vulnerable populations) with a wide variety of impacts and needs (medical, radiological, psychosocial, informational).</a:t>
            </a:r>
          </a:p>
          <a:p>
            <a:r>
              <a:rPr lang="en-US" dirty="0" smtClean="0"/>
              <a:t>For a CRC drill to be realistic, its objectives should ensure that this broad range of issues and impacts is included. </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19</a:t>
            </a:fld>
            <a:endParaRPr lang="en-US" dirty="0"/>
          </a:p>
        </p:txBody>
      </p:sp>
    </p:spTree>
    <p:extLst>
      <p:ext uri="{BB962C8B-B14F-4D97-AF65-F5344CB8AC3E}">
        <p14:creationId xmlns="" xmlns:p14="http://schemas.microsoft.com/office/powerpoint/2010/main" val="143304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CRC Drill Name</a:t>
            </a:r>
            <a:endParaRPr lang="en-US" dirty="0"/>
          </a:p>
        </p:txBody>
      </p:sp>
      <p:sp>
        <p:nvSpPr>
          <p:cNvPr id="3" name="Subtitle 2"/>
          <p:cNvSpPr>
            <a:spLocks noGrp="1"/>
          </p:cNvSpPr>
          <p:nvPr>
            <p:ph type="subTitle" idx="1"/>
          </p:nvPr>
        </p:nvSpPr>
        <p:spPr/>
        <p:txBody>
          <a:bodyPr/>
          <a:lstStyle/>
          <a:p>
            <a:r>
              <a:rPr lang="en-US" dirty="0" smtClean="0"/>
              <a:t>Concept and Objectives (C&amp;O) Meeting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Drill Objectives</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pPr lvl="0"/>
            <a:r>
              <a:rPr lang="en-US" sz="2400" dirty="0" smtClean="0">
                <a:solidFill>
                  <a:schemeClr val="tx1"/>
                </a:solidFill>
              </a:rPr>
              <a:t>Demonstrate the ability to activate and manage a CRC with the appropriate command structure, assets, and resources to handle [XXX] evacuees over an [X]-hour period. </a:t>
            </a:r>
          </a:p>
          <a:p>
            <a:pPr lvl="0"/>
            <a:r>
              <a:rPr lang="en-US" sz="2400" dirty="0" smtClean="0">
                <a:solidFill>
                  <a:schemeClr val="tx1"/>
                </a:solidFill>
              </a:rPr>
              <a:t>Demonstrate the ability to conduct radiological monitoring and decontamination operations for potentially contaminated populations.</a:t>
            </a:r>
          </a:p>
          <a:p>
            <a:pPr lvl="0"/>
            <a:r>
              <a:rPr lang="en-US" sz="2400" dirty="0" smtClean="0">
                <a:solidFill>
                  <a:schemeClr val="tx1"/>
                </a:solidFill>
              </a:rPr>
              <a:t>Demonstrate the ability to conduct radiological assessments to determine if follow-up medical care is needed.</a:t>
            </a:r>
          </a:p>
          <a:p>
            <a:pPr lvl="0"/>
            <a:r>
              <a:rPr lang="en-US" sz="2400" dirty="0" smtClean="0">
                <a:solidFill>
                  <a:schemeClr val="tx1"/>
                </a:solidFill>
              </a:rPr>
              <a:t>Demonstrate the ability to provide psychosocial support and screen and provide referral for medical needs to sick and injured presenting at the CRC.</a:t>
            </a:r>
          </a:p>
          <a:p>
            <a:pPr lvl="0"/>
            <a:r>
              <a:rPr lang="en-US" sz="2400" dirty="0" smtClean="0">
                <a:solidFill>
                  <a:schemeClr val="tx1"/>
                </a:solidFill>
              </a:rPr>
              <a:t>Demonstrate the ability to address the communication and information issues related to the operation of the CRC. </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Aligned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Aligned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Issues and Concerns</a:t>
            </a:r>
            <a:endParaRPr lang="en-US" dirty="0"/>
          </a:p>
        </p:txBody>
      </p:sp>
      <p:sp>
        <p:nvSpPr>
          <p:cNvPr id="3" name="Content Placeholder 2"/>
          <p:cNvSpPr>
            <a:spLocks noGrp="1"/>
          </p:cNvSpPr>
          <p:nvPr>
            <p:ph idx="1"/>
          </p:nvPr>
        </p:nvSpPr>
        <p:spPr/>
        <p:txBody>
          <a:bodyPr/>
          <a:lstStyle/>
          <a:p>
            <a:r>
              <a:rPr lang="en-US" dirty="0" smtClean="0"/>
              <a:t>[Any issues, concerns, or sensitivities for discussion and consideration]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a:t>
            </a:r>
            <a:endParaRPr lang="en-US" dirty="0"/>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dirty="0" smtClean="0"/>
              <a:t>A 10–15 kiloton Improvised Nuclear Device (IND) is detonated in the heart of </a:t>
            </a:r>
            <a:r>
              <a:rPr lang="en-US" dirty="0" err="1" smtClean="0"/>
              <a:t>Centropolis</a:t>
            </a:r>
            <a:r>
              <a:rPr lang="en-US" dirty="0" smtClean="0"/>
              <a:t>.</a:t>
            </a:r>
          </a:p>
          <a:p>
            <a:r>
              <a:rPr lang="en-US" dirty="0" smtClean="0"/>
              <a:t>CRCs are activated in surrounding areas to receive and screen evacuees for radiological contamination.</a:t>
            </a:r>
          </a:p>
          <a:p>
            <a:r>
              <a:rPr lang="en-US" dirty="0" smtClean="0"/>
              <a:t>CRCs are to expect to receive individuals with minor to moderate injuries. Hundreds of buses full of evacuees will arrive over the next 48 hours. Thousands of self-evacuees are also expected to report to the CRCs.</a:t>
            </a:r>
          </a:p>
          <a:p>
            <a:r>
              <a:rPr lang="en-US" dirty="0" smtClean="0"/>
              <a:t>CRCs must be self-sufficient for at least 48 hours, when additional resources are expected to arrive from other regions. </a:t>
            </a:r>
          </a:p>
          <a:p>
            <a:r>
              <a:rPr lang="en-US" dirty="0" smtClean="0"/>
              <a:t>The day after the IND explosion, a CRC has been set up in </a:t>
            </a:r>
            <a:r>
              <a:rPr lang="en-US" dirty="0" err="1" smtClean="0"/>
              <a:t>Fosterville</a:t>
            </a:r>
            <a:r>
              <a:rPr lang="en-US" dirty="0" smtClean="0"/>
              <a:t>, 100 miles upwind from </a:t>
            </a:r>
            <a:r>
              <a:rPr lang="en-US" dirty="0" err="1" smtClean="0"/>
              <a:t>Centropolis</a:t>
            </a:r>
            <a:r>
              <a:rPr lang="en-US" dirty="0" smtClean="0"/>
              <a:t>. The first evacuees are expected to arrive within the hour.</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Planning Discussion Points</a:t>
            </a:r>
            <a:endParaRPr lang="en-US" dirty="0"/>
          </a:p>
        </p:txBody>
      </p:sp>
      <p:sp>
        <p:nvSpPr>
          <p:cNvPr id="3" name="Content Placeholder 2"/>
          <p:cNvSpPr>
            <a:spLocks noGrp="1"/>
          </p:cNvSpPr>
          <p:nvPr>
            <p:ph idx="1"/>
          </p:nvPr>
        </p:nvSpPr>
        <p:spPr/>
        <p:txBody>
          <a:bodyPr/>
          <a:lstStyle/>
          <a:p>
            <a:r>
              <a:rPr lang="en-US" dirty="0" smtClean="0"/>
              <a:t>Planning team responsibilities</a:t>
            </a:r>
          </a:p>
          <a:p>
            <a:r>
              <a:rPr lang="en-US" dirty="0" smtClean="0"/>
              <a:t>Planning team members</a:t>
            </a:r>
          </a:p>
          <a:p>
            <a:r>
              <a:rPr lang="en-US" dirty="0" smtClean="0"/>
              <a:t>Drill participants</a:t>
            </a:r>
          </a:p>
          <a:p>
            <a:r>
              <a:rPr lang="en-US" dirty="0" smtClean="0"/>
              <a:t>Anticipated artificialities and simulations</a:t>
            </a:r>
          </a:p>
          <a:p>
            <a:r>
              <a:rPr lang="en-US" dirty="0" smtClean="0"/>
              <a:t>Potential drill locations, dates, and durations</a:t>
            </a:r>
          </a:p>
          <a:p>
            <a:r>
              <a:rPr lang="en-US" dirty="0" smtClean="0"/>
              <a:t>Planning timeline and milestones</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Team Responsibilities</a:t>
            </a:r>
            <a:endParaRPr lang="en-US" dirty="0"/>
          </a:p>
        </p:txBody>
      </p:sp>
      <p:sp>
        <p:nvSpPr>
          <p:cNvPr id="3" name="Content Placeholder 2"/>
          <p:cNvSpPr>
            <a:spLocks noGrp="1"/>
          </p:cNvSpPr>
          <p:nvPr>
            <p:ph idx="1"/>
          </p:nvPr>
        </p:nvSpPr>
        <p:spPr>
          <a:xfrm>
            <a:off x="457200" y="1447800"/>
            <a:ext cx="8229600" cy="4525963"/>
          </a:xfrm>
        </p:spPr>
        <p:txBody>
          <a:bodyPr/>
          <a:lstStyle/>
          <a:p>
            <a:pPr>
              <a:lnSpc>
                <a:spcPct val="90000"/>
              </a:lnSpc>
            </a:pPr>
            <a:r>
              <a:rPr lang="en-US" b="1" dirty="0" smtClean="0"/>
              <a:t>Drill Director: </a:t>
            </a:r>
            <a:r>
              <a:rPr lang="en-US" dirty="0" smtClean="0"/>
              <a:t>Oversees all drill functions during drill conduct</a:t>
            </a:r>
          </a:p>
          <a:p>
            <a:pPr>
              <a:lnSpc>
                <a:spcPct val="90000"/>
              </a:lnSpc>
            </a:pPr>
            <a:r>
              <a:rPr lang="en-US" b="1" dirty="0" smtClean="0"/>
              <a:t>Command Section / Drill Planning Team Leader: </a:t>
            </a:r>
            <a:r>
              <a:rPr lang="en-US" dirty="0" smtClean="0"/>
              <a:t>Coordinates all drill planning activities</a:t>
            </a:r>
          </a:p>
          <a:p>
            <a:pPr>
              <a:lnSpc>
                <a:spcPct val="90000"/>
              </a:lnSpc>
            </a:pPr>
            <a:r>
              <a:rPr lang="en-US" b="1" dirty="0" smtClean="0"/>
              <a:t>Operations Section:</a:t>
            </a:r>
            <a:r>
              <a:rPr lang="en-US" dirty="0" smtClean="0"/>
              <a:t> Provides most of the technical or functional expertise for scenario development and evaluation</a:t>
            </a:r>
          </a:p>
          <a:p>
            <a:pPr>
              <a:lnSpc>
                <a:spcPct val="90000"/>
              </a:lnSpc>
            </a:pPr>
            <a:r>
              <a:rPr lang="en-US" b="1" dirty="0" smtClean="0"/>
              <a:t>Planning Section:</a:t>
            </a:r>
            <a:r>
              <a:rPr lang="en-US" dirty="0" smtClean="0"/>
              <a:t> Develops all drill documentation and collects and reviews policies, plans, and procedures to be assessed during the drill</a:t>
            </a:r>
          </a:p>
          <a:p>
            <a:pPr>
              <a:lnSpc>
                <a:spcPct val="90000"/>
              </a:lnSpc>
            </a:pPr>
            <a:r>
              <a:rPr lang="en-US" b="1" dirty="0" smtClean="0"/>
              <a:t>Logistics Section: </a:t>
            </a:r>
            <a:r>
              <a:rPr lang="en-US" dirty="0" smtClean="0"/>
              <a:t>Provides the supplies, materials, facilities, and services that enable the drill to run smoothly</a:t>
            </a:r>
          </a:p>
          <a:p>
            <a:pPr>
              <a:lnSpc>
                <a:spcPct val="90000"/>
              </a:lnSpc>
            </a:pPr>
            <a:r>
              <a:rPr lang="en-US" b="1" dirty="0" smtClean="0"/>
              <a:t>Administration/Finance Section: </a:t>
            </a:r>
            <a:r>
              <a:rPr lang="en-US" dirty="0" smtClean="0"/>
              <a:t>Provides financial management and administrative support</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Team Members</a:t>
            </a:r>
            <a:endParaRPr lang="en-US" dirty="0"/>
          </a:p>
        </p:txBody>
      </p:sp>
      <p:sp>
        <p:nvSpPr>
          <p:cNvPr id="3" name="Content Placeholder 2"/>
          <p:cNvSpPr>
            <a:spLocks noGrp="1"/>
          </p:cNvSpPr>
          <p:nvPr>
            <p:ph idx="1"/>
          </p:nvPr>
        </p:nvSpPr>
        <p:spPr/>
        <p:txBody>
          <a:bodyPr/>
          <a:lstStyle/>
          <a:p>
            <a:r>
              <a:rPr lang="en-US" dirty="0" smtClean="0"/>
              <a:t>[Names and roles of proposed exercise planning team members]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Drill Participants</a:t>
            </a:r>
            <a:endParaRPr lang="en-US" dirty="0"/>
          </a:p>
        </p:txBody>
      </p:sp>
      <p:sp>
        <p:nvSpPr>
          <p:cNvPr id="3" name="Content Placeholder 2"/>
          <p:cNvSpPr>
            <a:spLocks noGrp="1"/>
          </p:cNvSpPr>
          <p:nvPr>
            <p:ph idx="1"/>
          </p:nvPr>
        </p:nvSpPr>
        <p:spPr/>
        <p:txBody>
          <a:bodyPr/>
          <a:lstStyle/>
          <a:p>
            <a:r>
              <a:rPr lang="en-US" dirty="0" smtClean="0"/>
              <a:t>[List potential organizations and their potential roles in terms of drill planning, setting up, controlling, evaluating, simulating, playing, acting, cleaning up, and reporting]</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Interested Parties</a:t>
            </a:r>
            <a:endParaRPr lang="en-US" dirty="0"/>
          </a:p>
        </p:txBody>
      </p:sp>
      <p:sp>
        <p:nvSpPr>
          <p:cNvPr id="3" name="Content Placeholder 2"/>
          <p:cNvSpPr>
            <a:spLocks noGrp="1"/>
          </p:cNvSpPr>
          <p:nvPr>
            <p:ph idx="1"/>
          </p:nvPr>
        </p:nvSpPr>
        <p:spPr/>
        <p:txBody>
          <a:bodyPr/>
          <a:lstStyle/>
          <a:p>
            <a:r>
              <a:rPr lang="en-US" dirty="0" smtClean="0"/>
              <a:t>[Identify appointed and elected officials and other key stakeholders that need to be kept informed of drill-related information]</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Drill Director or Lead Planner)]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z="1400" smtClean="0"/>
              <a:pPr/>
              <a:t>3</a:t>
            </a:fld>
            <a:endParaRPr lang="en-US" sz="1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Artificialities and Simulation</a:t>
            </a:r>
            <a:endParaRPr lang="en-US" dirty="0"/>
          </a:p>
        </p:txBody>
      </p:sp>
      <p:sp>
        <p:nvSpPr>
          <p:cNvPr id="3" name="Content Placeholder 2"/>
          <p:cNvSpPr>
            <a:spLocks noGrp="1"/>
          </p:cNvSpPr>
          <p:nvPr>
            <p:ph idx="1"/>
          </p:nvPr>
        </p:nvSpPr>
        <p:spPr/>
        <p:txBody>
          <a:bodyPr/>
          <a:lstStyle/>
          <a:p>
            <a:r>
              <a:rPr lang="en-US" dirty="0" smtClean="0"/>
              <a:t>Identify non-participating groups that players might need to contact</a:t>
            </a:r>
          </a:p>
          <a:p>
            <a:r>
              <a:rPr lang="en-US" dirty="0" smtClean="0"/>
              <a:t>Identify other player actions to be simulated (sampling, full decontamination with showers, presence of actual pets and service animals, first aid, use of internal </a:t>
            </a:r>
            <a:r>
              <a:rPr lang="en-US" dirty="0" err="1" smtClean="0"/>
              <a:t>dosimetry</a:t>
            </a:r>
            <a:r>
              <a:rPr lang="en-US" dirty="0" smtClean="0"/>
              <a:t> equipment?)</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Logistics</a:t>
            </a:r>
            <a:endParaRPr lang="en-US" dirty="0"/>
          </a:p>
        </p:txBody>
      </p:sp>
      <p:sp>
        <p:nvSpPr>
          <p:cNvPr id="3" name="Content Placeholder 2"/>
          <p:cNvSpPr>
            <a:spLocks noGrp="1"/>
          </p:cNvSpPr>
          <p:nvPr>
            <p:ph idx="1"/>
          </p:nvPr>
        </p:nvSpPr>
        <p:spPr/>
        <p:txBody>
          <a:bodyPr/>
          <a:lstStyle/>
          <a:p>
            <a:r>
              <a:rPr lang="en-US" dirty="0" smtClean="0"/>
              <a:t>[Potential locations, dates, and durations for the drill to be considered.]</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Timeline</a:t>
            </a:r>
            <a:endParaRPr lang="en-US" dirty="0"/>
          </a:p>
        </p:txBody>
      </p:sp>
      <p:sp>
        <p:nvSpPr>
          <p:cNvPr id="3" name="Content Placeholder 2"/>
          <p:cNvSpPr>
            <a:spLocks noGrp="1"/>
          </p:cNvSpPr>
          <p:nvPr>
            <p:ph idx="1"/>
          </p:nvPr>
        </p:nvSpPr>
        <p:spPr/>
        <p:txBody>
          <a:bodyPr/>
          <a:lstStyle/>
          <a:p>
            <a:r>
              <a:rPr lang="en-US" dirty="0" smtClean="0"/>
              <a:t>Initial Planning Meeting:  [Date and location]</a:t>
            </a:r>
          </a:p>
          <a:p>
            <a:r>
              <a:rPr lang="en-US" dirty="0" smtClean="0"/>
              <a:t>Midterm Planning Meeting: [Date and location]</a:t>
            </a:r>
          </a:p>
          <a:p>
            <a:r>
              <a:rPr lang="en-US" dirty="0" smtClean="0"/>
              <a:t>Final Planning Meeting: [Date and location]</a:t>
            </a:r>
          </a:p>
          <a:p>
            <a:r>
              <a:rPr lang="en-US" dirty="0" smtClean="0"/>
              <a:t>Drill: [Date and location]</a:t>
            </a:r>
          </a:p>
          <a:p>
            <a:r>
              <a:rPr lang="en-US" dirty="0" smtClean="0"/>
              <a:t>Draft After-Action Report (AAR): [Date]</a:t>
            </a:r>
          </a:p>
          <a:p>
            <a:r>
              <a:rPr lang="en-US" dirty="0" smtClean="0"/>
              <a:t>After-Action Meeting: [Date and location]</a:t>
            </a:r>
          </a:p>
          <a:p>
            <a:r>
              <a:rPr lang="en-US" dirty="0" smtClean="0"/>
              <a:t>Final AAR/Improvement Plan (IP): [Date]</a:t>
            </a:r>
          </a:p>
        </p:txBody>
      </p:sp>
      <p:sp>
        <p:nvSpPr>
          <p:cNvPr id="4" name="Slide Number Placeholder 3"/>
          <p:cNvSpPr>
            <a:spLocks noGrp="1"/>
          </p:cNvSpPr>
          <p:nvPr>
            <p:ph type="sldNum" sz="quarter" idx="12"/>
          </p:nvPr>
        </p:nvSpPr>
        <p:spPr/>
        <p:txBody>
          <a:bodyPr/>
          <a:lstStyle/>
          <a:p>
            <a:fld id="{5DFF13A9-1037-4D5A-A349-B944681F0EB5}"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Considerations</a:t>
            </a:r>
            <a:endParaRPr lang="en-US" dirty="0"/>
          </a:p>
        </p:txBody>
      </p:sp>
      <p:sp>
        <p:nvSpPr>
          <p:cNvPr id="3" name="Content Placeholder 2"/>
          <p:cNvSpPr>
            <a:spLocks noGrp="1"/>
          </p:cNvSpPr>
          <p:nvPr>
            <p:ph idx="1"/>
          </p:nvPr>
        </p:nvSpPr>
        <p:spPr/>
        <p:txBody>
          <a:bodyPr/>
          <a:lstStyle/>
          <a:p>
            <a:r>
              <a:rPr lang="en-US" dirty="0" smtClean="0"/>
              <a:t>Drill control and evaluation concepts</a:t>
            </a:r>
          </a:p>
          <a:p>
            <a:r>
              <a:rPr lang="en-US" dirty="0" smtClean="0"/>
              <a:t>Drill security</a:t>
            </a:r>
          </a:p>
          <a:p>
            <a:r>
              <a:rPr lang="en-US" dirty="0" smtClean="0"/>
              <a:t>Media </a:t>
            </a:r>
          </a:p>
          <a:p>
            <a:r>
              <a:rPr lang="en-US" dirty="0" smtClean="0"/>
              <a:t>Resource constraints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lstStyle/>
          <a:p>
            <a:r>
              <a:rPr lang="en-US" dirty="0" smtClean="0"/>
              <a:t>Distribute C&amp;O meeting minutes: [Responsible organization/ individual], [Due date]</a:t>
            </a:r>
          </a:p>
          <a:p>
            <a:r>
              <a:rPr lang="en-US" dirty="0" smtClean="0"/>
              <a:t>[Additional action items]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idx="1"/>
          </p:nvPr>
        </p:nvSpPr>
        <p:spPr/>
        <p:txBody>
          <a:bodyPr/>
          <a:lstStyle/>
          <a:p>
            <a:r>
              <a:rPr lang="en-US" dirty="0" smtClean="0"/>
              <a:t>[Date]</a:t>
            </a:r>
          </a:p>
          <a:p>
            <a:r>
              <a:rPr lang="en-US" dirty="0" smtClean="0"/>
              <a:t>[Time]</a:t>
            </a:r>
          </a:p>
          <a:p>
            <a:r>
              <a:rPr lang="en-US" dirty="0" smtClean="0"/>
              <a:t>[Location]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35</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Remarks</a:t>
            </a:r>
            <a:endParaRPr lang="en-US" dirty="0"/>
          </a:p>
        </p:txBody>
      </p:sp>
      <p:sp>
        <p:nvSpPr>
          <p:cNvPr id="3" name="Content Placeholder 2"/>
          <p:cNvSpPr>
            <a:spLocks noGrp="1"/>
          </p:cNvSpPr>
          <p:nvPr>
            <p:ph idx="1"/>
          </p:nvPr>
        </p:nvSpPr>
        <p:spPr/>
        <p:txBody>
          <a:bodyPr/>
          <a:lstStyle/>
          <a:p>
            <a:r>
              <a:rPr lang="en-US" dirty="0" smtClean="0"/>
              <a:t>Safety and emergency information</a:t>
            </a:r>
          </a:p>
          <a:p>
            <a:r>
              <a:rPr lang="en-US" dirty="0" smtClean="0"/>
              <a:t>Restrooms</a:t>
            </a:r>
          </a:p>
          <a:p>
            <a:r>
              <a:rPr lang="en-US" dirty="0" smtClean="0"/>
              <a:t>Cell phone etiquette</a:t>
            </a:r>
          </a:p>
          <a:p>
            <a:r>
              <a:rPr lang="en-US" dirty="0" smtClean="0"/>
              <a:t>Breaks and lunch</a:t>
            </a:r>
          </a:p>
          <a:p>
            <a:r>
              <a:rPr lang="en-US" dirty="0" smtClean="0"/>
              <a:t>Microphones (if applicable)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[Time] Welcome</a:t>
            </a:r>
          </a:p>
          <a:p>
            <a:r>
              <a:rPr lang="en-US" dirty="0" smtClean="0"/>
              <a:t>[Time] Introductions</a:t>
            </a:r>
          </a:p>
          <a:p>
            <a:r>
              <a:rPr lang="en-US" dirty="0" smtClean="0"/>
              <a:t>[Time] Drill Design</a:t>
            </a:r>
          </a:p>
          <a:p>
            <a:r>
              <a:rPr lang="en-US" dirty="0" smtClean="0"/>
              <a:t>[Time] Drill Planning</a:t>
            </a:r>
          </a:p>
          <a:p>
            <a:r>
              <a:rPr lang="en-US" dirty="0" smtClean="0"/>
              <a:t>[Time] Action Items and Next Steps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dirty="0" smtClean="0"/>
              <a:t>Begin the drill planning process</a:t>
            </a:r>
          </a:p>
          <a:p>
            <a:r>
              <a:rPr lang="en-US" dirty="0" smtClean="0"/>
              <a:t>Develop drill design elements</a:t>
            </a:r>
          </a:p>
          <a:p>
            <a:r>
              <a:rPr lang="en-US" dirty="0" smtClean="0"/>
              <a:t>Identify Drill Planning Team members</a:t>
            </a:r>
          </a:p>
          <a:p>
            <a:r>
              <a:rPr lang="en-US" dirty="0" smtClean="0"/>
              <a:t>Develop drill planning timeline</a:t>
            </a:r>
          </a:p>
          <a:p>
            <a:r>
              <a:rPr lang="en-US" dirty="0" smtClean="0"/>
              <a:t>Discuss next steps and assign tasks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Organization</a:t>
            </a:r>
          </a:p>
          <a:p>
            <a:r>
              <a:rPr lang="en-US" dirty="0" smtClean="0"/>
              <a:t>Role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Trusted Agents</a:t>
            </a:r>
            <a:endParaRPr lang="en-US" dirty="0"/>
          </a:p>
        </p:txBody>
      </p:sp>
      <p:sp>
        <p:nvSpPr>
          <p:cNvPr id="3" name="Content Placeholder 2"/>
          <p:cNvSpPr>
            <a:spLocks noGrp="1"/>
          </p:cNvSpPr>
          <p:nvPr>
            <p:ph idx="1"/>
          </p:nvPr>
        </p:nvSpPr>
        <p:spPr>
          <a:xfrm>
            <a:off x="457200" y="1600200"/>
            <a:ext cx="8229600" cy="3962400"/>
          </a:xfrm>
        </p:spPr>
        <p:txBody>
          <a:bodyPr>
            <a:normAutofit/>
          </a:bodyPr>
          <a:lstStyle/>
          <a:p>
            <a:pPr>
              <a:spcAft>
                <a:spcPts val="600"/>
              </a:spcAft>
            </a:pPr>
            <a:r>
              <a:rPr lang="en-US" dirty="0" smtClean="0">
                <a:cs typeface="Arial" charset="0"/>
              </a:rPr>
              <a:t>Trusted agents are the individuals on the Drill Planning Team who are trusted not to reveal drill and scenario details to players or third parties before conduct of the drill.</a:t>
            </a:r>
          </a:p>
          <a:p>
            <a:pPr>
              <a:spcAft>
                <a:spcPts val="600"/>
              </a:spcAft>
            </a:pPr>
            <a:r>
              <a:rPr lang="en-US" dirty="0" smtClean="0">
                <a:cs typeface="Arial" charset="0"/>
              </a:rPr>
              <a:t>Trusted agents also develop drill materials, conduct drill briefings, and support training sessions.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planners 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extLst>
      <p:ext uri="{BB962C8B-B14F-4D97-AF65-F5344CB8AC3E}">
        <p14:creationId xmlns="" xmlns:p14="http://schemas.microsoft.com/office/powerpoint/2010/main" val="1742478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A0AAD-221C-4A53-BC8E-4F16D21BA22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1E775B79-190B-422C-984A-218567ED1206}">
  <ds:schemaRefs>
    <ds:schemaRef ds:uri="http://schemas.microsoft.com/sharepoint/v3/contenttype/forms"/>
  </ds:schemaRefs>
</ds:datastoreItem>
</file>

<file path=customXml/itemProps3.xml><?xml version="1.0" encoding="utf-8"?>
<ds:datastoreItem xmlns:ds="http://schemas.openxmlformats.org/officeDocument/2006/customXml" ds:itemID="{0E3A6F8A-8C50-469E-8CEC-03F552FB79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1375</TotalTime>
  <Words>3107</Words>
  <Application>Microsoft Office PowerPoint</Application>
  <PresentationFormat>On-screen Show (4:3)</PresentationFormat>
  <Paragraphs>280</Paragraphs>
  <Slides>35</Slides>
  <Notes>21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Directions for this Template</vt:lpstr>
      <vt:lpstr>CRC Drill Name</vt:lpstr>
      <vt:lpstr>Welcome</vt:lpstr>
      <vt:lpstr>Administrative Remarks</vt:lpstr>
      <vt:lpstr>Agenda</vt:lpstr>
      <vt:lpstr>Meeting Objectives</vt:lpstr>
      <vt:lpstr>Introductions</vt:lpstr>
      <vt:lpstr>Trusted Agents</vt:lpstr>
      <vt:lpstr>Safeguarding Exercise Information</vt:lpstr>
      <vt:lpstr>Drill Design Discussion Points</vt:lpstr>
      <vt:lpstr>Exercise Program Priorities</vt:lpstr>
      <vt:lpstr>Drill Scope and Mission Area</vt:lpstr>
      <vt:lpstr>What Is a Drill?</vt:lpstr>
      <vt:lpstr>Objectives and Core Capabilities</vt:lpstr>
      <vt:lpstr>SMART Drill Objectives</vt:lpstr>
      <vt:lpstr>SMART Objectives – Example </vt:lpstr>
      <vt:lpstr>Linking Objectives to Core Capabilities</vt:lpstr>
      <vt:lpstr>Objectives of a CRC</vt:lpstr>
      <vt:lpstr>Objectives of a CRC (cont.)</vt:lpstr>
      <vt:lpstr>Proposed Drill Objectives</vt:lpstr>
      <vt:lpstr>Aligned Core Capabilities</vt:lpstr>
      <vt:lpstr>Aligned Core Capabilities (cont.)</vt:lpstr>
      <vt:lpstr>Local Issues and Concerns</vt:lpstr>
      <vt:lpstr>Drill Scenario</vt:lpstr>
      <vt:lpstr>Drill Planning Discussion Points</vt:lpstr>
      <vt:lpstr>Planning Team Responsibilities</vt:lpstr>
      <vt:lpstr>Planning Team Members</vt:lpstr>
      <vt:lpstr>Potential Drill Participants</vt:lpstr>
      <vt:lpstr>Other Interested Parties</vt:lpstr>
      <vt:lpstr>Artificialities and Simulation</vt:lpstr>
      <vt:lpstr>Drill Logistics</vt:lpstr>
      <vt:lpstr>Planning Timeline</vt:lpstr>
      <vt:lpstr>Other Considerations</vt:lpstr>
      <vt:lpstr>Action Items</vt:lpstr>
      <vt:lpstr>Next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and Objectives Meeting Presentation Template</dc:title>
  <dc:creator>HSEEP Support Team</dc:creator>
  <cp:keywords>HSEEP, Template, C&amp;O, Design and Development, Concept, Objectives</cp:keywords>
  <cp:lastModifiedBy>SC&amp;A</cp:lastModifiedBy>
  <cp:revision>136</cp:revision>
  <dcterms:created xsi:type="dcterms:W3CDTF">2013-02-05T19:24:59Z</dcterms:created>
  <dcterms:modified xsi:type="dcterms:W3CDTF">2015-07-07T17:51:32Z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